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14" r:id="rId4"/>
    <p:sldId id="284" r:id="rId5"/>
    <p:sldId id="274" r:id="rId6"/>
    <p:sldId id="275" r:id="rId7"/>
    <p:sldId id="276" r:id="rId8"/>
    <p:sldId id="277" r:id="rId9"/>
    <p:sldId id="286" r:id="rId10"/>
    <p:sldId id="278" r:id="rId11"/>
    <p:sldId id="273" r:id="rId12"/>
    <p:sldId id="319" r:id="rId13"/>
    <p:sldId id="268" r:id="rId14"/>
    <p:sldId id="291" r:id="rId15"/>
    <p:sldId id="292" r:id="rId16"/>
    <p:sldId id="258" r:id="rId17"/>
    <p:sldId id="296" r:id="rId18"/>
    <p:sldId id="315" r:id="rId19"/>
    <p:sldId id="297" r:id="rId20"/>
    <p:sldId id="323" r:id="rId21"/>
    <p:sldId id="298" r:id="rId22"/>
    <p:sldId id="299" r:id="rId23"/>
    <p:sldId id="321" r:id="rId24"/>
    <p:sldId id="300" r:id="rId25"/>
    <p:sldId id="301" r:id="rId26"/>
    <p:sldId id="303" r:id="rId27"/>
    <p:sldId id="304" r:id="rId28"/>
    <p:sldId id="302" r:id="rId29"/>
    <p:sldId id="305" r:id="rId30"/>
    <p:sldId id="318" r:id="rId31"/>
    <p:sldId id="306" r:id="rId32"/>
    <p:sldId id="307" r:id="rId33"/>
    <p:sldId id="308" r:id="rId34"/>
    <p:sldId id="322" r:id="rId35"/>
    <p:sldId id="313" r:id="rId36"/>
    <p:sldId id="310" r:id="rId37"/>
    <p:sldId id="312" r:id="rId38"/>
    <p:sldId id="320" r:id="rId39"/>
    <p:sldId id="317" r:id="rId40"/>
    <p:sldId id="295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05EC56-0ED2-463C-AA90-C1A0679DB1A0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9F5454-A2C2-4E39-9D1D-354DC6120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tianovercomers.com/blog/wp-content/uploads/2011/12/LinkedHands2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cx.images-amazon.com/images/I/418gnQG04dL._SY300_.jpg" TargetMode="External"/><Relationship Id="rId4" Type="http://schemas.openxmlformats.org/officeDocument/2006/relationships/hyperlink" Target="http://www.google.com/imgres?imgurl=https://s-media-cache-ak0.pinimg.com/736x/39/fb/af/39fbaf36914c49ee1de263f5a1445c22.jpg&amp;imgrefurl=https://www.pinterest.com/pin/156007574568346814/&amp;h=612&amp;w=612&amp;tbnid=LOHA7vlWJvUyrM:&amp;docid=SQTUT-h2jDj4BM&amp;ei=z33BVZvXOcns-QGllpBI&amp;tbm=isch&amp;ved=0CEIQMygeMB5qFQoTCNv6-I_7kMcCFUl2PgodJQsECQ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smartknitkids.com/Images/KidsPhotos/HappyKids2.jpg&amp;imgrefurl=http://www.smartknitkids.com/share_sock_stories.html&amp;h=295&amp;w=736&amp;tbnid=CdjidB3A-0oMJM:&amp;zoom=1&amp;docid=GqTACoD8BJ5fzM&amp;ei=VjOGVZCuF8ndsATvh4r4Cg&amp;tbm=isch&amp;ved=0CIIBEDMoRjB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ttp://www.google.com/imgres?imgurl=http://blog.nurturedchild.ca/wp-content/uploads/2011/01/iStock_000002860334Medium.jpg&amp;imgrefurl=http://nurturedchild.ca/index.php/2011/03/03/breastfeeding-its-what-mammals-do/&amp;h=1131&amp;w=1698&amp;tbnid=KAIjHEAi93i9RM:&amp;zoom=1&amp;docid=bHXRFU-jY8SQBM&amp;ei=9WZhVdcDx-CgBPDsg7gB&amp;tbm=isch&amp;ved=0CCgQMygIMA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blissfultransition.com/uploads/5/0/6/5/5065623/229681897_orig.jpg&amp;imgrefurl=http://www.blissfultransition.com/blog/happy-world-breastfeeding-week&amp;h=768&amp;w=1024&amp;tbnid=V1KqLj_N-pA5IM:&amp;zoom=1&amp;docid=XdGo_YSDRUs15M&amp;ei=9WZhVdcDx-CgBPDsg7gB&amp;tbm=isch&amp;ved=0CCAQMygAMAA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milkgenomics.org/wp-content/uploads/2014/03/bigstock-Tiny-macaque-breastfeeding-55928396.jpg&amp;imgrefurl=http://milkgenomics.org/article/monkey-model-milk-lactation/&amp;h=598&amp;w=900&amp;tbnid=k4L-xVRrZ1BffM:&amp;zoom=1&amp;docid=HjkpTv5MufVxzM&amp;ei=9WZhVdcDx-CgBPDsg7gB&amp;tbm=isch&amp;ved=0CFMQMygpMCk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redwineandapplesauce.com/wp-content/uploads/2012/10/Gammie_lab_mice.jpg&amp;imgrefurl=http://www.redwineandapplesauce.com/2012/10/10/hey-mom-you-smell-tasty/&amp;h=420&amp;w=648&amp;tbnid=K5ClUOOKNR9ZVM:&amp;zoom=1&amp;docid=0VYZlxULNrTqfM&amp;ei=9WZhVdcDx-CgBPDsg7gB&amp;tbm=isch&amp;ved=0CIMBEDMoWTBZ</a:t>
            </a:r>
          </a:p>
          <a:p>
            <a:endParaRPr lang="en-US" dirty="0" smtClean="0"/>
          </a:p>
          <a:p>
            <a:r>
              <a:rPr lang="en-US" dirty="0" smtClean="0"/>
              <a:t>https://www.google.com/search?q=breastfeeding+dolphin+images&amp;es_sm=93&amp;tbm=isch&amp;imgil=purKO4W8CfbhmM%253A%253BjS5-glzXpFcKLM%253Bhttp%25253A%25252F%25252Fwww.zooborns.com%25252Fzooborns%25252F2012%25252F06%25252Fshedd-dolphin-calf-nurses.html&amp;source=iu&amp;pf=m&amp;fir=purKO4W8CfbhmM%253A%252CjS5-glzXpFcKLM%252C_&amp;usg=__mp2PyDVkJL60aaSZZRwdH3wfIGg%3D#imgrc=purKO4W8CfbhmM%253A%3BjS5-glzXpFcKLM%3Bhttp%253A%252F%252Fwww.zooborns.com%252F.a%252F6a010535647bf3970b01676754992b970b-500wi%3Bhttp%253A%252F%252Fwww.zooborns.com%252Fzooborns%252F2012%252F06%252Fshedd-dolphin-calf-nurses.html%3B500%3B315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http://cdn-0.freeclipartnow.com/d/40220-1/arrow-blue-outline-right.jpg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images.wisegeek.com/boy-in-red-shirt-with-hand-on-cheek-at-desk.jpg&amp;imgrefurl=http://www.wisegeek.com/what-can-i-do-if-my-child-hates-school.htm&amp;h=800&amp;w=953&amp;tbnid=8mXezYQEGaiwBM:&amp;zoom=1&amp;docid=5oleDgqis_8A2M&amp;ei=_a58VfPSGMyQyATMn4BA&amp;tbm=isch&amp;ved=0CB4QMygCMAJqFQoTCLPFiKncjcYCFUwIkgodzA8A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http://www.buddyverderber.com/wp-content/uploads/2014/07/20140708-131642-47802861.jpg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i.dailymail.co.uk/i/pix/2012/11/26/article-0-0B1EE42F000005DC-300_634x615.jpg&amp;imgrefurl=http://www.dailymail.co.uk/news/article-2238613/Meerkat-faces-spotted-pensioner-Pamela-Warriners-garden-fence.html&amp;h=615&amp;w=634&amp;tbnid=0pag7GC_-dbqEM:&amp;zoom=1&amp;docid=R5_S9462nGuGtM&amp;ei=Z1l-Vd3NO4mhyAT4hYGgCA&amp;tbm=isch&amp;ved=0CDoQMygFMAVqFQoTCJ2d6_3ykMYCFYkQkgod-EIAhA</a:t>
            </a:r>
          </a:p>
          <a:p>
            <a:r>
              <a:rPr lang="en-US" dirty="0" smtClean="0"/>
              <a:t>http://www.google.com/imgres?imgurl=https://upload.wikimedia.org/wikipedia/commons/thumb/4/49/Koala_climbing_tree.jpg/250px-Koala_climbing_tree.jpg&amp;imgrefurl=http://en.wikipedia.org/wiki/Koala&amp;h=246&amp;w=250&amp;tbnid=-Y-Ree4i72xouM:&amp;zoom=1&amp;docid=XMyzC5-HCwZ6RM&amp;ei=Y1l-VfO6ItSgyATT4q7ABw&amp;tbm=isch&amp;ved=0CDIQMygAMABqFQoTCLP43fvykMYCFVQQkgodU7EL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s3.amazonaws.com/rapgenius/monkeys_family.jpg&amp;imgrefurl=http://genius.com/935709/Simon-and-garfunkel-at-the-zoo/The-monkeys-stand-for-honesty&amp;h=397&amp;w=620&amp;tbnid=-ouEX57g4r4DiM:&amp;zoom=1&amp;docid=IXD_okSIEwGIWM&amp;ei=6lp-VYyZFsmRyAT8-4CYCg&amp;tbm=isch&amp;ved=0CDMQMygEMARqFQoTCIy2irb0kMYCFckIkgod_D0Aow</a:t>
            </a:r>
          </a:p>
          <a:p>
            <a:r>
              <a:rPr lang="en-US" dirty="0" smtClean="0"/>
              <a:t>http://www.google.com/imgres?imgurl=http://aggie-horticulture.tamu.edu/plantanswers/recipes/possum.jpg&amp;imgrefurl=http://www.fark.com/comments/1922990/Marijuana-growers-in-New-Zealand-hounded-by-stoner-possums&amp;h=600&amp;w=800&amp;tbnid=rk5swUqni7QCnM:&amp;zoom=1&amp;docid=pT_sHJaM0usMRM&amp;ei=yFp-VcqJCIj5yQSHloHgAg&amp;tbm=isch&amp;ved=0CDcQMygFMAVqFQoTCMqN4aX0kMYCFYh8kgodB0s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s3.amazonaws.com/rapgenius/monkeys_family.jpg&amp;imgrefurl=http://genius.com/935709/Simon-and-garfunkel-at-the-zoo/The-monkeys-stand-for-honesty&amp;h=397&amp;w=620&amp;tbnid=-ouEX57g4r4DiM:&amp;zoom=1&amp;docid=IXD_okSIEwGIWM&amp;ei=6lp-VYyZFsmRyAT8-4CYCg&amp;tbm=isch&amp;ved=0CDMQMygEMARqFQoTCIy2irb0kMYCFckIkgod_D0Aow</a:t>
            </a:r>
          </a:p>
          <a:p>
            <a:r>
              <a:rPr lang="en-US" dirty="0" smtClean="0"/>
              <a:t>http://www.google.com/imgres?imgurl=http://aggie-horticulture.tamu.edu/plantanswers/recipes/possum.jpg&amp;imgrefurl=http://www.fark.com/comments/1922990/Marijuana-growers-in-New-Zealand-hounded-by-stoner-possums&amp;h=600&amp;w=800&amp;tbnid=rk5swUqni7QCnM:&amp;zoom=1&amp;docid=pT_sHJaM0usMRM&amp;ei=yFp-VcqJCIj5yQSHloHgAg&amp;tbm=isch&amp;ved=0CDcQMygFMAVqFQoTCMqN4aX0kMYCFYh8kgodB0s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Hands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http://christianovercomers.com/blog/wp-content/uploads/2011/12/LinkedHands2.jpg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Thanks for taking care of me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google.com/imgres?imgurl=https://s-media-cache-ak0.pinimg.com/736x/39/fb/af/39fbaf36914c49ee1de263f5a1445c22.jpg&amp;imgrefurl=https://www.pinterest.com/pin/156007574568346814/&amp;h=612&amp;w=612&amp;tbnid=LOHA7vlWJvUyrM:&amp;docid=SQTUT-h2jDj4BM&amp;ei=z33BVZvXOcns-QGllpBI&amp;tbm=isch&amp;ved=0CEIQMygeMB5qFQoTCNv6-I_7kMcCFUl2PgodJQsEC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All About Me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http://ecx.images-amazon.com/images/I/418gnQG04dL._SY300_.jpg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skh.com/wp-content/uploads/2011/05/community-iStock_000019060874Medium.jpg&amp;imgrefurl=http://www.skh.com/the-dish/stauffers-enriches-local-community/&amp;h=1131&amp;w=1698&amp;tbnid=a9e0WvLe1677_M:&amp;zoom=1&amp;docid=I1JCuzIE9DOm3M&amp;ei=Fl1-VbjSBMmNsQSH242ACw&amp;tbm=isch&amp;ved=0CGUQMygpMClqFQoTCLi1iL_2kMYCFclGjAodh20D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i.dailymail.co.uk/i/pix/2012/11/26/article-0-0B1EE42F000005DC-300_634x615.jpg&amp;imgrefurl=http://www.dailymail.co.uk/news/article-2238613/Meerkat-faces-spotted-pensioner-Pamela-Warriners-garden-fence.html&amp;h=615&amp;w=634&amp;tbnid=0pag7GC_-dbqEM:&amp;zoom=1&amp;docid=R5_S9462nGuGtM&amp;ei=Z1l-Vd3NO4mhyAT4hYGgCA&amp;tbm=isch&amp;ved=0CDoQMygFMAVqFQoTCJ2d6_3ykMYCFYkQkgod-EIAhA</a:t>
            </a:r>
          </a:p>
          <a:p>
            <a:pPr algn="l"/>
            <a:r>
              <a:rPr lang="en-US" dirty="0" smtClean="0"/>
              <a:t>http://www.google.com/imgres?imgurl=http://www.hercampus.com/sites/default/files/2015/03/31/squirrel4.jpg&amp;imgrefurl=http://www.hercampus.com/school/towson/towson-assign-squirrels-incoming-freshmen&amp;h=850&amp;w=1280&amp;tbnid=pTg3fGOuYSiRwM:&amp;zoom=1&amp;docid=IJkEMgoy09H8SM&amp;ei=SGB-VdXPGMT3yQSt3oPgDw&amp;tbm=isch&amp;ved=0CE8QMygWMBZqFQoTCNWTo8X5kMYCFcR7kgodLe8A_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greenhealthmagazine.org/wp-content/uploads/Screen-Shot-2013-09-23-at-4.47.53-PM.png&amp;imgrefurl=http://greenhealthmagazine.org/order-out-of-chaos/&amp;h=322&amp;w=390&amp;tbnid=6UaZlxfu6X2PQM:&amp;zoom=1&amp;docid=eu6q_IgJjuDX-M&amp;ei=a1xhVYDFMs77oQSW44CwCg&amp;tbm=isch&amp;ved=0CDcQMygGM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hdwallpapers.cat/wallpaper_3840x2160/elusive_predator_nature_tiger_cat_wild_ultra_3840x2160_hd-wallpaper-1786728.jpg&amp;imgrefurl=http://hdwallpapers.cat/elusive_predator_nature_tiger_cat_wild_hd-wallpaper-1786728/&amp;h=2160&amp;w=3840&amp;tbnid=LWrmbbmA906EyM:&amp;zoom=1&amp;docid=wqYYxR3hK7jtOM&amp;itg=1&amp;ei=5n2JVaGgOIrr-QGIjJfQCw&amp;tbm=isch&amp;ved=0CIEBEDMoXTBd</a:t>
            </a:r>
          </a:p>
          <a:p>
            <a:r>
              <a:rPr lang="en-US" dirty="0" smtClean="0"/>
              <a:t>https://s-media-cache-ak0.pinimg.com/originals/07/d0/01/07d0013544f7e90066bf4f2aa7df6f09.jpg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skh.com/wp-content/uploads/2011/05/community-iStock_000019060874Medium.jpg&amp;imgrefurl=http://www.skh.com/the-dish/stauffers-enriches-local-community/&amp;h=1131&amp;w=1698&amp;tbnid=a9e0WvLe1677_M:&amp;zoom=1&amp;docid=I1JCuzIE9DOm3M&amp;ei=Fl1-VbjSBMmNsQSH242ACw&amp;tbm=isch&amp;ved=0CGUQMygpMClqFQoTCLi1iL_2kMYCFclGjAodh20DsA</a:t>
            </a:r>
          </a:p>
          <a:p>
            <a:endParaRPr lang="en-US" dirty="0" smtClean="0"/>
          </a:p>
          <a:p>
            <a:r>
              <a:rPr lang="en-US" dirty="0" smtClean="0"/>
              <a:t>http://farm3.staticflickr.com/2783/4312587028_39b5ddc334_z.jpg?zz=1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https://encrypted-tbn2.gstatic.com/images?q=tbn:ANd9GcTk_bUY3LUn1uPOJJY_uGC7efts5iHR5ffxVj9euYzfiS3Dt6d_</a:t>
            </a:r>
          </a:p>
          <a:p>
            <a:r>
              <a:rPr lang="en-US" dirty="0" smtClean="0"/>
              <a:t>https://encrypted-tbn1.gstatic.com/images?q=tbn:ANd9GcQvl3yRD4JWRDwA3S2cpk6io2BLm6bLWR1sEEGzSzGjYl-1I_xT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planet-science.com/media/37188/beaver%252520swimming_92911769_500x334.jpg&amp;imgrefurl=http://www.planet-science.com/categories/under-11s/our-world/2011/03/what%27s-going-on-with-beavers.aspx&amp;h=334&amp;w=500&amp;tbnid=q-7zff3qYLbEzM:&amp;zoom=1&amp;docid=v3oKyg_DyINz8M&amp;ei=LmR-VfbQEY_hsATbpoHABw&amp;tbm=isch&amp;ved=0CFkQMyg1MDVqFQoTCPafjaH9kMYCFY8wjAodW1MAeA</a:t>
            </a:r>
          </a:p>
          <a:p>
            <a:r>
              <a:rPr lang="en-US" dirty="0" smtClean="0"/>
              <a:t>http://www.google.com/imgres?imgurl=http://animals.mom.me/DM-Resize/photos.demandstudios.com/166/250/fotolia_11407868_XS.jpg%253Fw%253D600%2526h%253D600%2526keep_ratio%253D1%2526webp%253D1&amp;imgrefurl=http://animals.mom.me/hamsters-bite-cage-1049.html&amp;h=283&amp;w=423&amp;tbnid=uBLdJbQlKLf4pM:&amp;zoom=1&amp;docid=57587s--mX7MkM&amp;ei=GGV-Ve2_CpawyASEj4Mw&amp;tbm=isch&amp;ved=0CCoQMygmMCY4ZGoVChMI7avQkP6QxgIVFhiSCh2Exw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citadel.sjfc.edu/students/naa07113/e-port/elephants.jpg&amp;imgrefurl=http://citadel.sjfc.edu/students/naa07113/e-port/Herbivores.html&amp;h=1269&amp;w=1499&amp;tbnid=eF429aLeZtGLpM:&amp;zoom=1&amp;docid=gGJSt0yjp3Q4AM&amp;ei=hWZ-VZeVK4_5yQTR-oOAAw&amp;tbm=isch&amp;ved=0CIoBEDMoYzBjahUKEwjX6_a-_5DGAhWPfJIKHVH9ADA</a:t>
            </a:r>
          </a:p>
          <a:p>
            <a:r>
              <a:rPr lang="en-US" dirty="0" smtClean="0"/>
              <a:t>http://www.google.com/imgres?imgurl=http://files.shroomery.org/files/14-31/655147736-Big_Male_Lion_Eating_An_Animal_Carcass_600.jpg&amp;imgrefurl=http://pixshark.com/lion-eating.htm&amp;h=399&amp;w=600&amp;tbnid=YIJFV9zN7x4XBM:&amp;zoom=1&amp;docid=DWZcVmrmzt70CM&amp;ei=Omd-VeiZIYr2yQSQjp-oAQ&amp;tbm=isch&amp;ved=0CGwQMygwMDBqFQoTCOielJWAkcYCFQp7kgodEMcHF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smallfootprintfamily.com/wp-content/uploads/grass-fed-cows-methane.jpg&amp;imgrefurl=http://www.smallfootprintfamily.com/grass-fed-cows-emit-less-methane&amp;h=1200&amp;w=1600&amp;tbnid=72gY8rkgDVtC4M:&amp;zoom=1&amp;docid=8Zye8hUz6HmTJM&amp;ei=8ml-VbCbIOySsQS0xL6gDQ&amp;tbm=isch&amp;ved=0CB4QMygCMAJqFQoTCLDcg-GCkcYCFWxJjAodNKIP1A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skyhdwallpaper.com/wp-content/uploads/2014/09/camel-and-baby.jpg&amp;imgrefurl=http://www.skyhdwallpaper.com/camel&amp;h=1143&amp;w=1600&amp;tbnid=Dn0J7jkgN5cIJM:&amp;zoom=1&amp;docid=iwAei7g--iLWlM&amp;ei=dg6BVYDNPMHusQWq24HwAw&amp;tbm=isch&amp;ved=0CBEQMygNMA04ZGoVChMIgODc94eWxgIVQXesCh2qbQA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cdn.cutestpaw.com/wp-content/uploads/2014/02/l-Mother-and-baby-orangutan.jpg&amp;imgrefurl=http://www.cutestpaw.com/images/mother-and-baby-orangutan/&amp;h=726&amp;w=580&amp;tbnid=WF4DlcQi5ml4gM:&amp;zoom=1&amp;docid=yvdPf1EbOZLsAM&amp;ei=qWt-VY_tHMTHsQSEr4LoDA&amp;tbm=isch&amp;ved=0CDkQMygVMBVqFQoTCM_lqrKEkcYCFcRjjAodhJcAzQ</a:t>
            </a:r>
          </a:p>
          <a:p>
            <a:r>
              <a:rPr lang="en-US" dirty="0" smtClean="0"/>
              <a:t>http://www.google.com/imgres?imgurl=http://citadel.sjfc.edu/students/naa07113/e-port/elephants.jpg&amp;imgrefurl=http://citadel.sjfc.edu/students/naa07113/e-port/Herbivores.html&amp;h=1269&amp;w=1499&amp;tbnid=eF429aLeZtGLpM:&amp;zoom=1&amp;docid=gGJSt0yjp3Q4AM&amp;ei=hWZ-VZeVK4_5yQTR-oOAAw&amp;tbm=isch&amp;ved=0CIoBEDMoYzBjahUKEwjX6_a-_5DGAhWPfJIKHVH9ADA</a:t>
            </a:r>
          </a:p>
          <a:p>
            <a:r>
              <a:rPr lang="en-US" dirty="0" smtClean="0"/>
              <a:t>http://www.google.com/imgres?imgurl=http://rlv.zcache.com/harp_seal_mother_and_pup_postcard-r0e5f69332f18494a84d9a03e7e3a9d72_vgbaq_8byvr_324.jpg&amp;imgrefurl=http://www.zazzle.com/seal%2Bpup%2Bgifts&amp;h=324&amp;w=324&amp;tbnid=0DIYjDOYvapHjM:&amp;zoom=1&amp;docid=PoSded2fsyrMSM&amp;ei=K25-Vb6LA4udyAS2lIGwDA&amp;tbm=isch&amp;ved=0CDYQMygyMDI4ZGoVChMI_syh5IaRxgIViw6SCh02Sg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https://www.google.com/search?q=rabbit+family&amp;es_sm=93&amp;source=lnms&amp;tbm=isch&amp;sa=X&amp;ei=8z2GVf24Bszu-AHyjoDwCw&amp;ved=0CAcQ_AUoAQ&amp;biw=1344&amp;bih=710#tbm=isch&amp;q=baby+rabbits</a:t>
            </a:r>
          </a:p>
          <a:p>
            <a:endParaRPr lang="en-US" dirty="0" smtClean="0"/>
          </a:p>
          <a:p>
            <a:r>
              <a:rPr lang="en-US" dirty="0" smtClean="0"/>
              <a:t>http://i.telegraph.co.uk/multimedia/archive/02379/african2_2379153b.jpg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bellingen.com/flyingfoxes/images/Mother-and-baby-X.jpg&amp;imgrefurl=http://www.bellingen.com/flyingfoxes/the_flying_foxes.htm&amp;h=386&amp;w=300&amp;tbnid=EZ86wWg8CQ9LbM:&amp;zoom=1&amp;docid=n6CUcubTjyBjIM&amp;ei=uRmBVabfFYO8sAW4hLrwCQ&amp;tbm=isch&amp;ved=0CB8QMygDMANqFQoTCOafktaSlsYCFQMerAodOII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allaccess.com/assets/img/editorial/raw/hi/Hispanic20family.jpg&amp;imgrefurl=http://www.allaccess.com/net-news/archive/story/119698/nielsen-sees-upscale-latinos-as-the-new-boomers&amp;h=1130&amp;w=1699&amp;tbnid=RoeoC5rnbrQb3M:&amp;zoom=1&amp;docid=qD2_WlN7qfLs7M&amp;ei=oW9-VfeaKca0sATksILABw&amp;tbm=isch&amp;ved=0CCUQMygJMAlqFQoTCLfv8paIkcYCFUYajAodZJgAeA</a:t>
            </a:r>
          </a:p>
          <a:p>
            <a:r>
              <a:rPr lang="en-US" dirty="0" smtClean="0"/>
              <a:t>http://www.google.com/imgres?imgurl=http://i1.trekearth.com/photos/86939/weasel_2.jpg&amp;imgrefurl=http://www.trekearth.com/gallery/Asia/Pakistan/East/Northern_Areas/Naran/photo1382382.htm&amp;h=752&amp;w=800&amp;tbnid=yIVI2uA4nyT-QM:&amp;zoom=1&amp;docid=NZeKrkviF23itM&amp;ei=jYV-VavTD8qNyATRuLf4Bw&amp;tbm=isch&amp;ved=0CJIBEDMoWTBZahUKEwjrzdqKnZHGAhXKBpIKHVHcDX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blog.mamashealth.com/wp-content/uploads/2009/10/chimp2-300x199.jpg&amp;imgrefurl=http://blog.mamashealth.com/furry-friends/chimps-go-apes-over-organic-bananas/&amp;h=199&amp;w=300&amp;tbnid=kvZj7RqsB9DtZM:&amp;zoom=1&amp;docid=sBN9ni7ulgl0aM&amp;ei=BnR-Va3sOLWJsQTfroLwAw&amp;tbm=isch&amp;ved=0CB8QMygDMANqFQoTCK2Hu6-MkcYCFbVEjAodX5cAPg</a:t>
            </a:r>
          </a:p>
          <a:p>
            <a:r>
              <a:rPr lang="en-US" dirty="0" smtClean="0"/>
              <a:t>http://www.google.com/imgres?imgurl=http://upload.wikimedia.org/wikipedia/commons/b/b6/Eastern_Grey_Kangaroo_Young_Waiting.JPG&amp;imgrefurl=http://commons.wikimedia.org/wiki/File:Eastern_Grey_Kangaroo_Young_Waiting.JPG&amp;h=1920&amp;w=2104&amp;tbnid=3_4QEKGvPLNT8M:&amp;zoom=1&amp;docid=fjI6Kv7J_EFHkM&amp;ei=tXJ-VdiUAay1sATnu4LgDQ&amp;tbm=isch&amp;ved=0CG4QMygvMC9qFQoTCJjDqo6LkcYCFawajAod550A3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cumminsbiology.webs.com/dna%252520measurement.jpg&amp;imgrefurl=http://www.mrcbiology.com/15-dna-and-rna&amp;h=450&amp;w=600&amp;tbnid=2DZH8Tv82Gh9UM:&amp;zoom=1&amp;docid=EMbNuFpt4aNnsM&amp;ei=ueyAVYrcO8fRsAXqr4LYBg&amp;tbm=isch&amp;ved=0CFcQMygbMBtqFQoTCMqco-HnlcYCFccorAod6pcA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get-tuned.com/images/diana_yukawa.jpg&amp;imgrefurl=http://www.get-tuned.com/history-of-the-violin.php&amp;h=1190&amp;w=1280&amp;tbnid=-4BhuUON3QgFvM:&amp;zoom=1&amp;docid=mV8FCsXXotL6UM&amp;ei=z3V-VaGxKs-ayATCvoCgDA&amp;tbm=isch&amp;ved=0CHMQMyhPME9qFQoTCOHUoYmOkcYCFU8NkgodQh8AxA</a:t>
            </a:r>
          </a:p>
          <a:p>
            <a:r>
              <a:rPr lang="en-US" dirty="0" smtClean="0"/>
              <a:t>http://www.google.com/imgres?imgurl=http://batslive.pwnet.org/img/bat.png&amp;imgrefurl=http://batslive.pwnet.org/&amp;h=275&amp;w=494&amp;tbnid=XaVVuVDJURgIzM:&amp;zoom=1&amp;docid=w0leiyudGeSuuM&amp;ei=cz-GVaLIAcT0-AGbqoG4CQ&amp;tbm=isch&amp;ved=0CDQQMygCMAI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ttp://www.google.com/imgres?imgurl=http://education.gsu.edu/files/2014/10/Kids-working-at-computer-620-x-360.jpg&amp;imgrefurl=http://education.gsu.edu/2014/10/&amp;h=360&amp;w=620&amp;tbnid=p7WqDsaJQTCLAM:&amp;zoom=1&amp;docid=9lRS38mKT40jjM&amp;ei=Le2AVZz9KYrItQX-87WQBw&amp;tbm=isch&amp;ved=0CEMQMygcMBxqFQoTCNzHuZjolcYCFQpkrQod_nkNc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images.wisegeek.com/group-of-various-meats.jpg&amp;imgrefurl=http://www.wisegeek.com/what-is-a-meat-and-cheese-platter.htm&amp;h=756&amp;w=1000&amp;tbnid=1w0sdkpdT4X_oM:&amp;zoom=1&amp;docid=ArrCwOPrf39d7M&amp;ei=-O6AVfTNKtbIsASr1KLICg&amp;tbm=isch&amp;ved=0CHIQMyhLMEtqFQoTCPSpqfPplcYCFVYkjAodK6oIqQ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pacificnaturopathic.com/img/articles/happy_face_ball400.jpg&amp;imgrefurl=http://www.pacificnaturopathic.com/articles/mind_body_connection_dont_worry_be_happy.html&amp;h=306&amp;w=400&amp;tbnid=Ml1fr3TrBiUePM:&amp;zoom=1&amp;docid=Z47QvN-5TcQkTM&amp;ei=jvGAVeqdAsiRsAW80YHoDQ&amp;tbm=isch&amp;ved=0CGQQMygrMCtqFQoTCOqc1q7slcYCFcgIrAodvGgA3Q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babyrabies.com/wp-content/uploads/2008/10/fattyLeyna.jpg&amp;imgrefurl=http://becuo.com/fat-babies-laughing&amp;h=512&amp;w=640&amp;tbnid=VX-mr06GspkOzM:&amp;zoom=1&amp;docid=APkNYG8e9i2VqM&amp;ei=hvWAVa6pF8zBtQWs9YKICQ&amp;tbm=isch&amp;ved=0CFYQMygaMBpqFQoTCK6Ep5PwlcYCFcxgrQodrLoAkQ</a:t>
            </a:r>
          </a:p>
          <a:p>
            <a:r>
              <a:rPr lang="en-US" dirty="0" smtClean="0"/>
              <a:t>http://www.google.com/imgres?imgurl=https://crossfitbeginners.files.wordpress.com/2013/04/ontopoftheworld.jpg&amp;imgrefurl=https://crossfitbeginners.wordpress.com/2013/04/08/standing-on-top-of-the-world/&amp;h=2048&amp;w=2380&amp;tbnid=eFvMXjsek7AdqM:&amp;zoom=1&amp;docid=fd9LehNhZDhA_M&amp;ei=1UCGVfq2EoHW-QHi2IHoBg&amp;tbm=isch&amp;ved=0CDEQMygAMAA</a:t>
            </a:r>
          </a:p>
          <a:p>
            <a:r>
              <a:rPr lang="en-US" dirty="0" smtClean="0"/>
              <a:t>https://crossfitbeginners.files.wordpress.com/2013/04/ontopoftheworld.jpg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education.gsu.edu/files/2014/10/Kids-working-at-computer-620-x-360.jpg&amp;imgrefurl=http://education.gsu.edu/2014/10/&amp;h=360&amp;w=620&amp;tbnid=p7WqDsaJQTCLAM:&amp;zoom=1&amp;docid=9lRS38mKT40jjM&amp;ei=Le2AVZz9KYrItQX-87WQBw&amp;tbm=isch&amp;ved=0CEMQMygcMBxqFQoTCNzHuZjolcYCFQpkrQod_nkNcg</a:t>
            </a:r>
          </a:p>
          <a:p>
            <a:r>
              <a:rPr lang="en-US" dirty="0" smtClean="0"/>
              <a:t>http://www.google.com/imgres?imgurl=http://athomewithnealcommunities.com/wp-content/uploads/2013/02/happy-hispanic-family.jpg&amp;imgrefurl=http://athomewithnealcommunities.com/2013/02/tips-to-keep-your-family-healthy/happy-hispanic-family/&amp;h=2803&amp;w=4200&amp;tbnid=QF2Gf2qYRYToPM:&amp;zoom=1&amp;docid=fj4ifiwpSrE72M&amp;ei=goWJVf3yOoS4-AGS_4DoDA&amp;tbm=isch&amp;ved=0CDsQMygJMAk</a:t>
            </a:r>
          </a:p>
          <a:p>
            <a:r>
              <a:rPr lang="en-US" dirty="0" smtClean="0"/>
              <a:t>https://www.google.com/search?q=fat+baby&amp;es_sm=93&amp;source=lnms&amp;tbm=isch&amp;sa=X&amp;ei=DIiJVcfFC8v5-AHcyILADQ&amp;ved=0CAcQ_AUoAQ&amp;biw=1093&amp;bih=484#imgrc=VX-mr06GspkOzM%253A%3By5CybarJE6nBnM%3Bhttp%253A%252F%252Fwww.babyrabies.com%252Fwp-content%252Fuploads%252F2008%252F10%252FfattyLeyna.jpg%3Bhttp%253A%252F%252Fbuffstersbodyblog.tumblr.com%252Fpost%252F19296020449%252Freader-poll-isnt-baby-fat-gross%3B640%3B512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images.wisegeek.com/group-of-various-meats.jpg&amp;imgrefurl=http://www.wisegeek.com/what-is-a-meat-and-cheese-platter.htm&amp;h=756&amp;w=1000&amp;tbnid=1w0sdkpdT4X_oM:&amp;zoom=1&amp;docid=ArrCwOPrf39d7M&amp;ei=-O6AVfTNKtbIsASr1KLICg&amp;tbm=isch&amp;ved=0CHIQMyhLMEtqFQoTCPSpqfPplcYCFVYkjAodK6oIqQ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pacificnaturopathic.com/img/articles/happy_face_ball400.jpg&amp;imgrefurl=http://www.pacificnaturopathic.com/articles/mind_body_connection_dont_worry_be_happy.html&amp;h=306&amp;w=400&amp;tbnid=Ml1fr3TrBiUePM:&amp;zoom=1&amp;docid=Z47QvN-5TcQkTM&amp;ei=jvGAVeqdAsiRsAW80YHoDQ&amp;tbm=isch&amp;ved=0CGQQMygrMCtqFQoTCOqc1q7slcYCFcgIrAodvGgA3Q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svp.ie/getattachment/270f3d71-23d7-40dd-b53f-8efde1d54a3a/hands.jpg.aspx&amp;imgrefurl=http://www.svp.ie/News-Media/News/SVP-calls-on-Government-to-announce-a-Budget-for-2.aspx&amp;h=263&amp;w=360&amp;tbnid=mKG0yobL-QlSqM:&amp;zoom=1&amp;docid=G_G_sV6-6zMQzM&amp;ei=SvOAVZmjEISGsAXT6IGQAw&amp;tbm=isch&amp;ved=0CDsQMygUMBRqFQoTCJnwv4LulcYCFQQDrAodU3QAM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cnhfoundation.org/wp-content/uploads/2014/02/Happy-Kids.jpg&amp;imgrefurl=http://www.cnhfoundation.org/&amp;h=532&amp;w=800&amp;tbnid=EttFbfmLZCvLFM:&amp;zoom=1&amp;docid=_YUOZSRVflio7M&amp;ei=eXx-VZqUEdOCyQTgnpn4BQ&amp;tbm=isch&amp;ved=0CEQQMygSMBJqFQoTCNq0xraUkcYCFVNBkgodYE8GX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http://www.sheppardsoftware.com/design/images/animals_header_mammals.jpg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animalfactguide.com/wp-content/uploads/2012/12/dolphin-558x371.jpg&amp;imgrefurl=http://www.animalfactguide.com/tag/dolphin/&amp;h=371&amp;w=558&amp;tbnid=42fOdrdUp2Q8IM:&amp;zoom=1&amp;docid=mxWpm31GzPyCNM&amp;ei=Nf6AVaekJovysAXzlIBA&amp;tbm=isch&amp;ved=0CC8QMygrMCs4ZGoVChMI55K3t_iVxgIVCzmsCh1zCg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ih.constantcontact.com/fs013/1102024597560/img/2323.jpg%253Fa%253D1111152351203&amp;imgrefurl=http://myemail.constantcontact.com/October-Workshops--Events-and-Class-Schedule---Join-Us-.html?soid%3D1102024597560%26aid%3DS3-75cVWb2s&amp;h=239&amp;w=300&amp;tbnid=fxWuQ3Wm0XV0hM:&amp;zoom=1&amp;docid=V7drYBy00QPwYM&amp;ei=ff-AVcqyPISdsAW9to6QBw&amp;tbm=isch&amp;ved=0CB8QMygDMANqFQoTCIrlgNT5lcYCFYQOrAodPZsD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moorhen.me.uk/imgofday/2013/20130602_df1_20130420_1751_051-053%252520mallard%252520duck%252520male%252520in%252520flight%25252005-07%252520of%25252010%252520(arbitrary%252520montage)(r%252Bmb%252520id%25401024).jpg&amp;imgrefurl=http://www.moorhen.me.uk/iodsubject/birds,_insects_%26_bats_in_flight_(outdoors)_20.htm&amp;h=505&amp;w=1040&amp;tbnid=9E35nlq8ohn0dM:&amp;zoom=1&amp;docid=04o8BYOSLbdAqM&amp;ei=bTaGVeqtAqqwsAS1yYK4Cw&amp;tbm=isch&amp;ved=0CB4QMygBMAE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mrvitaminsnews.com.au/wp-content/uploads/2013/05/Healthy-Child-Check-300x199.jpg&amp;imgrefurl=http://mrvitaminsnews.com.au/coughs-and-colds/cold-prevention-is-your-child-ready-for-winter/&amp;h=199&amp;w=300&amp;tbnid=F8kz3IIwzchq7M:&amp;zoom=1&amp;docid=9CRlql4P13oZ-M&amp;ei=TjeGVc-zEMzbsATZkorYDA&amp;tbm=isch&amp;ved=0CFsQMyhXMFc4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http://www.com.cuhk.edu.hk/varsity/0401/Periscope/school05.jpg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middlebury.edu/system/files/media/question-mark.jpg&amp;imgrefurl=http://www.middlebury.edu/studentlife/residentiallife/files/node/251192&amp;h=1075&amp;w=861&amp;tbnid=yzWVywy7CS1aaM:&amp;zoom=1&amp;docid=mliZhi_AkFC9TM&amp;ei=ojiGVdiaEY2TsQT3nKuQDg&amp;tbm=is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5454-A2C2-4E39-9D1D-354DC61204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ADF4-CC6F-46CC-9A99-984075EB7AF7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52C2-5C4A-4492-9A4A-21588AC19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smartknitkids.com/Images/KidsPhotos/HappyKid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5867400" cy="268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86400"/>
            <a:ext cx="77724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_____________________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2900" dirty="0" smtClean="0">
                <a:solidFill>
                  <a:schemeClr val="tx1"/>
                </a:solidFill>
              </a:rPr>
              <a:t>Dia L. Michels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Delivered in June 2015 at the </a:t>
            </a:r>
            <a:r>
              <a:rPr lang="en-US" sz="2300" dirty="0" smtClean="0">
                <a:solidFill>
                  <a:schemeClr val="tx1"/>
                </a:solidFill>
              </a:rPr>
              <a:t/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35th Annual  Global Conference </a:t>
            </a:r>
            <a:r>
              <a:rPr lang="en-US" sz="2300" dirty="0" smtClean="0">
                <a:solidFill>
                  <a:schemeClr val="tx1"/>
                </a:solidFill>
              </a:rPr>
              <a:t>of the International </a:t>
            </a:r>
            <a:r>
              <a:rPr lang="en-US" sz="2300" dirty="0" smtClean="0">
                <a:solidFill>
                  <a:schemeClr val="tx1"/>
                </a:solidFill>
              </a:rPr>
              <a:t>Society for Teacher </a:t>
            </a:r>
            <a:r>
              <a:rPr lang="en-US" sz="2300" dirty="0" smtClean="0">
                <a:solidFill>
                  <a:schemeClr val="tx1"/>
                </a:solidFill>
              </a:rPr>
              <a:t>Education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52400"/>
            <a:ext cx="70866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0325" algn="l"/>
              </a:tabLst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dirty="0" smtClean="0"/>
              <a:t>Understanding </a:t>
            </a:r>
            <a:r>
              <a:rPr lang="en-US" sz="4000" dirty="0" smtClean="0"/>
              <a:t>How Special </a:t>
            </a:r>
            <a:br>
              <a:rPr lang="en-US" sz="4000" dirty="0" smtClean="0"/>
            </a:br>
            <a:r>
              <a:rPr lang="en-US" sz="4000" dirty="0" smtClean="0"/>
              <a:t>it </a:t>
            </a:r>
            <a:r>
              <a:rPr lang="en-US" sz="4000" dirty="0" smtClean="0"/>
              <a:t>i</a:t>
            </a:r>
            <a:r>
              <a:rPr lang="en-US" sz="4000" dirty="0" smtClean="0"/>
              <a:t>s </a:t>
            </a:r>
            <a:r>
              <a:rPr lang="en-US" sz="4000" dirty="0" smtClean="0"/>
              <a:t>to </a:t>
            </a:r>
            <a:r>
              <a:rPr lang="en-US" sz="4000" dirty="0" smtClean="0"/>
              <a:t>Grow Up </a:t>
            </a:r>
            <a:r>
              <a:rPr lang="en-US" sz="4000" dirty="0" smtClean="0"/>
              <a:t>Human</a:t>
            </a:r>
            <a:br>
              <a:rPr lang="en-US" sz="4000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Exploring </a:t>
            </a:r>
            <a:r>
              <a:rPr lang="en-US" sz="3200" dirty="0" smtClean="0"/>
              <a:t>How We Can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Classify </a:t>
            </a:r>
            <a:r>
              <a:rPr lang="en-US" sz="3200" dirty="0" smtClean="0"/>
              <a:t>Mammals in Ways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that </a:t>
            </a:r>
            <a:r>
              <a:rPr lang="en-US" sz="3200" dirty="0" smtClean="0"/>
              <a:t>are Meaningful to Kids</a:t>
            </a:r>
            <a:endParaRPr lang="en-US" sz="3000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1522269_pSPQS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514599"/>
            <a:ext cx="3124200" cy="3581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254" name="Picture 6" descr="http://www.middlebury.edu/system/files/media/question-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90800"/>
            <a:ext cx="3200400" cy="3886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58676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Franklin Gothic Medium" pitchFamily="34" charset="0"/>
              </a:rPr>
              <a:t>Necessary: </a:t>
            </a:r>
            <a:r>
              <a:rPr lang="en-US" sz="4400" dirty="0" smtClean="0">
                <a:latin typeface="Franklin Gothic Medium Cond" pitchFamily="34" charset="0"/>
              </a:rPr>
              <a:t/>
            </a:r>
            <a:br>
              <a:rPr lang="en-US" sz="4400" dirty="0" smtClean="0">
                <a:latin typeface="Franklin Gothic Medium Cond" pitchFamily="34" charset="0"/>
              </a:rPr>
            </a:br>
            <a:r>
              <a:rPr lang="en-US" sz="4200" dirty="0" smtClean="0">
                <a:latin typeface="Franklin Gothic Medium" pitchFamily="34" charset="0"/>
              </a:rPr>
              <a:t>Nourish their young with milk </a:t>
            </a:r>
            <a:br>
              <a:rPr lang="en-US" sz="4200" dirty="0" smtClean="0">
                <a:latin typeface="Franklin Gothic Medium" pitchFamily="34" charset="0"/>
              </a:rPr>
            </a:br>
            <a:r>
              <a:rPr lang="en-US" sz="4200" dirty="0" smtClean="0">
                <a:latin typeface="Franklin Gothic Medium" pitchFamily="34" charset="0"/>
              </a:rPr>
              <a:t>secreted by mammary glands</a:t>
            </a:r>
          </a:p>
          <a:p>
            <a:pPr algn="ctr"/>
            <a:endParaRPr lang="en-US" sz="4200" dirty="0">
              <a:latin typeface="Franklin Gothic Medium Cond" pitchFamily="34" charset="0"/>
            </a:endParaRPr>
          </a:p>
        </p:txBody>
      </p:sp>
      <p:sp>
        <p:nvSpPr>
          <p:cNvPr id="53250" name="AutoShape 2" descr="Question, Mark, Circle, Round, Help, Support, Qu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Question, Mark, Circle, Round, Help, Support, Qu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Image result for breastfeeding mam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Image result for breastfeeding mam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Image result for breastfeeding mam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Image result for breastfeeding mam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6" name="Picture 10" descr="http://blog.nurturedchild.ca/wp-content/uploads/2011/01/iStock_000002860334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37735"/>
            <a:ext cx="4419600" cy="2610465"/>
          </a:xfrm>
          <a:prstGeom prst="rect">
            <a:avLst/>
          </a:prstGeom>
          <a:noFill/>
        </p:spPr>
      </p:pic>
      <p:pic>
        <p:nvPicPr>
          <p:cNvPr id="34828" name="Picture 12" descr="http://www.blissfultransition.com/uploads/5/0/6/5/5065623/229681897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800600"/>
            <a:ext cx="4419600" cy="1905000"/>
          </a:xfrm>
          <a:prstGeom prst="rect">
            <a:avLst/>
          </a:prstGeom>
          <a:noFill/>
        </p:spPr>
      </p:pic>
      <p:pic>
        <p:nvPicPr>
          <p:cNvPr id="34830" name="Picture 14" descr="http://milkgenomics.org/wp-content/uploads/2014/03/bigstock-Tiny-macaque-breastfeeding-559283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057400"/>
            <a:ext cx="3505200" cy="1524000"/>
          </a:xfrm>
          <a:prstGeom prst="rect">
            <a:avLst/>
          </a:prstGeom>
          <a:noFill/>
        </p:spPr>
      </p:pic>
      <p:pic>
        <p:nvPicPr>
          <p:cNvPr id="34832" name="Picture 16" descr="http://www.redwineandapplesauce.com/wp-content/uploads/2012/10/Gammie_lab_m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5029200"/>
            <a:ext cx="3505200" cy="1674990"/>
          </a:xfrm>
          <a:prstGeom prst="rect">
            <a:avLst/>
          </a:prstGeom>
          <a:noFill/>
        </p:spPr>
      </p:pic>
      <p:pic>
        <p:nvPicPr>
          <p:cNvPr id="34834" name="Picture 18" descr="http://www.zooborns.com/.a/6a010535647bf3970b01676754992b970b-500w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733800"/>
            <a:ext cx="3505200" cy="1143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2286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/>
              <a:t>The </a:t>
            </a:r>
            <a:r>
              <a:rPr lang="en-US" sz="2200" dirty="0" smtClean="0"/>
              <a:t>definition of a mammal is an animal whose females </a:t>
            </a:r>
            <a:br>
              <a:rPr lang="en-US" sz="2200" dirty="0" smtClean="0"/>
            </a:br>
            <a:r>
              <a:rPr lang="en-US" sz="2200" dirty="0" smtClean="0"/>
              <a:t>produce milk for the nourishment of their young. </a:t>
            </a:r>
          </a:p>
          <a:p>
            <a:pPr algn="ctr"/>
            <a:r>
              <a:rPr lang="en-US" sz="2200" dirty="0" smtClean="0"/>
              <a:t> </a:t>
            </a:r>
            <a:r>
              <a:rPr lang="en-US" sz="2800" b="1" dirty="0" smtClean="0"/>
              <a:t>Why do we dilute this message?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is who and what we are – Mammals!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Mammals:</a:t>
            </a:r>
            <a:br>
              <a:rPr lang="en-US" dirty="0" smtClean="0"/>
            </a:br>
            <a:r>
              <a:rPr lang="en-US" dirty="0" smtClean="0"/>
              <a:t>One Important Similarity…</a:t>
            </a:r>
            <a:br>
              <a:rPr lang="en-US" dirty="0" smtClean="0"/>
            </a:br>
            <a:r>
              <a:rPr lang="en-US" dirty="0" smtClean="0"/>
              <a:t>Many Differences! </a:t>
            </a:r>
            <a:br>
              <a:rPr lang="en-US" dirty="0" smtClean="0"/>
            </a:br>
            <a:r>
              <a:rPr lang="en-US" sz="3100" dirty="0" smtClean="0"/>
              <a:t>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All mammals have one</a:t>
            </a:r>
            <a:br>
              <a:rPr lang="en-US" dirty="0" smtClean="0"/>
            </a:br>
            <a:r>
              <a:rPr lang="en-US" dirty="0" smtClean="0"/>
              <a:t>— and only one — </a:t>
            </a:r>
            <a:br>
              <a:rPr lang="en-US" dirty="0" smtClean="0"/>
            </a:br>
            <a:r>
              <a:rPr lang="en-US" dirty="0" smtClean="0"/>
              <a:t>thing in common.</a:t>
            </a:r>
            <a:br>
              <a:rPr lang="en-US" dirty="0" smtClean="0"/>
            </a:br>
            <a:r>
              <a:rPr lang="en-US" sz="2800" dirty="0" smtClean="0"/>
              <a:t>____________</a:t>
            </a:r>
            <a:br>
              <a:rPr lang="en-US" sz="2800" dirty="0" smtClean="0"/>
            </a:br>
            <a:endParaRPr lang="en-US" sz="1200" dirty="0" smtClean="0"/>
          </a:p>
          <a:p>
            <a:pPr marL="0" indent="0" algn="ctr">
              <a:buNone/>
            </a:pPr>
            <a:r>
              <a:rPr lang="en-US" dirty="0" smtClean="0"/>
              <a:t>However, there are many, many differences.</a:t>
            </a:r>
            <a:br>
              <a:rPr lang="en-US" dirty="0" smtClean="0"/>
            </a:br>
            <a:r>
              <a:rPr lang="en-US" dirty="0" smtClean="0"/>
              <a:t>How can we sort them in ways that </a:t>
            </a:r>
            <a:br>
              <a:rPr lang="en-US" dirty="0" smtClean="0"/>
            </a:br>
            <a:r>
              <a:rPr lang="en-US" dirty="0" smtClean="0"/>
              <a:t>are meaningful to a child?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Sorting Mammals using the </a:t>
            </a:r>
            <a:br>
              <a:rPr lang="en-US" sz="2800" b="1" dirty="0" smtClean="0"/>
            </a:br>
            <a:r>
              <a:rPr lang="en-US" sz="2800" b="1" dirty="0" smtClean="0"/>
              <a:t>Taxonomic Hierarchy is the most common </a:t>
            </a:r>
            <a:br>
              <a:rPr lang="en-US" sz="2800" b="1" dirty="0" smtClean="0"/>
            </a:br>
            <a:r>
              <a:rPr lang="en-US" sz="2800" b="1" dirty="0" smtClean="0"/>
              <a:t>way biologists try to make sense of the differences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1200" dirty="0" smtClean="0"/>
          </a:p>
          <a:p>
            <a:r>
              <a:rPr lang="en-US" sz="2600" b="1" dirty="0" smtClean="0"/>
              <a:t>Domains—         Eukaryote  </a:t>
            </a:r>
          </a:p>
          <a:p>
            <a:r>
              <a:rPr lang="en-US" sz="2600" b="1" dirty="0" smtClean="0"/>
              <a:t>Kingdom—         </a:t>
            </a:r>
            <a:r>
              <a:rPr lang="en-US" sz="2600" b="1" dirty="0" err="1" smtClean="0"/>
              <a:t>Animalia</a:t>
            </a:r>
            <a:r>
              <a:rPr lang="en-US" sz="2600" b="1" dirty="0" smtClean="0"/>
              <a:t> </a:t>
            </a:r>
          </a:p>
          <a:p>
            <a:r>
              <a:rPr lang="en-US" sz="2600" b="1" dirty="0" smtClean="0"/>
              <a:t>Phylum—           </a:t>
            </a:r>
            <a:r>
              <a:rPr lang="en-US" sz="2600" b="1" dirty="0" err="1" smtClean="0"/>
              <a:t>Chordata</a:t>
            </a:r>
            <a:r>
              <a:rPr lang="en-US" sz="2600" b="1" dirty="0" smtClean="0"/>
              <a:t> </a:t>
            </a:r>
          </a:p>
          <a:p>
            <a:r>
              <a:rPr lang="en-US" sz="2600" b="1" dirty="0" smtClean="0"/>
              <a:t>Class— 	   </a:t>
            </a:r>
            <a:r>
              <a:rPr lang="en-US" sz="2600" b="1" dirty="0" err="1" smtClean="0"/>
              <a:t>Mammalia</a:t>
            </a:r>
            <a:r>
              <a:rPr lang="en-US" sz="2600" b="1" dirty="0" smtClean="0"/>
              <a:t> </a:t>
            </a:r>
          </a:p>
          <a:p>
            <a:r>
              <a:rPr lang="en-US" sz="2600" b="1" dirty="0" smtClean="0"/>
              <a:t>Order— 	   Placental </a:t>
            </a:r>
            <a:br>
              <a:rPr lang="en-US" sz="26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>             </a:t>
            </a:r>
            <a:r>
              <a:rPr lang="en-US" sz="2600" dirty="0" smtClean="0"/>
              <a:t> We have moved 5/8’s through the classification list and all we have   </a:t>
            </a:r>
            <a:br>
              <a:rPr lang="en-US" sz="2600" dirty="0" smtClean="0"/>
            </a:br>
            <a:r>
              <a:rPr lang="en-US" sz="2600" dirty="0" smtClean="0"/>
              <a:t>               eliminated are 3 </a:t>
            </a:r>
            <a:r>
              <a:rPr lang="en-US" sz="2600" dirty="0" err="1" smtClean="0"/>
              <a:t>monotremes</a:t>
            </a:r>
            <a:r>
              <a:rPr lang="en-US" sz="2600" dirty="0" smtClean="0"/>
              <a:t> and a bunch of marsupials. </a:t>
            </a:r>
            <a:br>
              <a:rPr lang="en-US" sz="2600" dirty="0" smtClean="0"/>
            </a:br>
            <a:r>
              <a:rPr lang="en-US" sz="2600" dirty="0" smtClean="0"/>
              <a:t>               5100+ mammals still need to be sorted into just 3 categories…. 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800" dirty="0" smtClean="0"/>
              <a:t>Family</a:t>
            </a:r>
          </a:p>
          <a:p>
            <a:r>
              <a:rPr lang="en-US" sz="2800" dirty="0" smtClean="0"/>
              <a:t>Genus </a:t>
            </a:r>
          </a:p>
          <a:p>
            <a:r>
              <a:rPr lang="en-US" sz="2800" dirty="0" smtClean="0"/>
              <a:t>Species</a:t>
            </a:r>
            <a:endParaRPr lang="en-US" dirty="0"/>
          </a:p>
        </p:txBody>
      </p:sp>
      <p:pic>
        <p:nvPicPr>
          <p:cNvPr id="6" name="Picture 5" descr="arrow-blue-outline-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090" y="3962400"/>
            <a:ext cx="639910" cy="4918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it means to be a</a:t>
            </a:r>
            <a:br>
              <a:rPr lang="en-US" dirty="0" smtClean="0"/>
            </a:br>
            <a:r>
              <a:rPr lang="en-US" dirty="0" smtClean="0"/>
              <a:t>human mammal</a:t>
            </a:r>
            <a:br>
              <a:rPr lang="en-US" dirty="0" smtClean="0"/>
            </a:br>
            <a:r>
              <a:rPr lang="en-US" dirty="0" smtClean="0"/>
              <a:t>is still not intuitive in any way…</a:t>
            </a:r>
            <a:endParaRPr lang="en-US" dirty="0"/>
          </a:p>
        </p:txBody>
      </p:sp>
      <p:pic>
        <p:nvPicPr>
          <p:cNvPr id="61442" name="Picture 2" descr="http://images.wisegeek.com/boy-in-red-shirt-with-hand-on-cheek-at-d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4648200" cy="379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there more interesting, </a:t>
            </a:r>
            <a:br>
              <a:rPr lang="en-US" dirty="0" smtClean="0"/>
            </a:br>
            <a:r>
              <a:rPr lang="en-US" dirty="0" smtClean="0"/>
              <a:t>exciting and meaningful ways</a:t>
            </a:r>
            <a:br>
              <a:rPr lang="en-US" dirty="0" smtClean="0"/>
            </a:br>
            <a:r>
              <a:rPr lang="en-US" dirty="0" smtClean="0"/>
              <a:t>to classify mammals?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3490" name="Picture 2" descr="http://www.buddyverderber.com/wp-content/uploads/2014/07/20140708-131642-47802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366168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Introducing…</a:t>
            </a:r>
            <a:br>
              <a:rPr lang="en-US" dirty="0" smtClean="0"/>
            </a:br>
            <a:r>
              <a:rPr lang="en-US" dirty="0" err="1" smtClean="0"/>
              <a:t>Dia’s</a:t>
            </a:r>
            <a:r>
              <a:rPr lang="en-US" dirty="0" smtClean="0"/>
              <a:t> Five Classification Questions</a:t>
            </a:r>
            <a:br>
              <a:rPr lang="en-US" dirty="0" smtClean="0"/>
            </a:br>
            <a:r>
              <a:rPr lang="en-US" dirty="0" smtClean="0"/>
              <a:t>for Growing Up Mammal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Are you social?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do you worry about? 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often do you eat?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your parents care for you?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5.   What’s on the end of your arm?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1. Are  You Social?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508718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Social mammals:</a:t>
            </a:r>
            <a:br>
              <a:rPr lang="en-US" sz="1600" b="1" dirty="0" smtClean="0"/>
            </a:br>
            <a:r>
              <a:rPr lang="en-US" sz="1600" dirty="0" smtClean="0"/>
              <a:t>• Interact highly with others of their own species.</a:t>
            </a:r>
            <a:br>
              <a:rPr lang="en-US" sz="1600" dirty="0" smtClean="0"/>
            </a:br>
            <a:r>
              <a:rPr lang="en-US" sz="1600" dirty="0" smtClean="0"/>
              <a:t>• Have a recognizable and distinct society.</a:t>
            </a:r>
            <a:br>
              <a:rPr lang="en-US" sz="1600" dirty="0" smtClean="0"/>
            </a:br>
            <a:r>
              <a:rPr lang="en-US" sz="1600" dirty="0" smtClean="0"/>
              <a:t>• Have relationships between individuals that endure.</a:t>
            </a:r>
            <a:br>
              <a:rPr lang="en-US" sz="1600" dirty="0" smtClean="0"/>
            </a:br>
            <a:r>
              <a:rPr lang="en-US" sz="1600" dirty="0" smtClean="0"/>
              <a:t>• Not having social interactions can be detrimental to </a:t>
            </a:r>
            <a:br>
              <a:rPr lang="en-US" sz="1600" dirty="0" smtClean="0"/>
            </a:br>
            <a:r>
              <a:rPr lang="en-US" sz="1600" dirty="0" smtClean="0"/>
              <a:t>       the animal's development.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526340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Solitary mammals</a:t>
            </a:r>
            <a:br>
              <a:rPr lang="en-US" sz="1600" b="1" dirty="0" smtClean="0"/>
            </a:br>
            <a:r>
              <a:rPr lang="en-US" sz="1600" b="1" dirty="0" smtClean="0"/>
              <a:t> </a:t>
            </a:r>
            <a:r>
              <a:rPr lang="en-US" sz="1600" dirty="0" smtClean="0"/>
              <a:t> • Spend a majority of their lives without </a:t>
            </a:r>
            <a:br>
              <a:rPr lang="en-US" sz="1600" dirty="0" smtClean="0"/>
            </a:br>
            <a:r>
              <a:rPr lang="en-US" sz="1600" dirty="0" smtClean="0"/>
              <a:t>          others of their species. </a:t>
            </a:r>
            <a:br>
              <a:rPr lang="en-US" sz="1600" dirty="0" smtClean="0"/>
            </a:br>
            <a:r>
              <a:rPr lang="en-US" sz="1600" dirty="0" smtClean="0"/>
              <a:t>          [Exceptions may be made for </a:t>
            </a:r>
            <a:br>
              <a:rPr lang="en-US" sz="1600" dirty="0" smtClean="0"/>
            </a:br>
            <a:r>
              <a:rPr lang="en-US" sz="1600" dirty="0" smtClean="0"/>
              <a:t>            mating and raising the young]. </a:t>
            </a:r>
            <a:br>
              <a:rPr lang="en-US" sz="1600" dirty="0" smtClean="0"/>
            </a:br>
            <a:r>
              <a:rPr lang="en-US" sz="1600" dirty="0" smtClean="0"/>
              <a:t>  • Actively avoid competition with other </a:t>
            </a:r>
            <a:br>
              <a:rPr lang="en-US" sz="1600" dirty="0" smtClean="0"/>
            </a:br>
            <a:r>
              <a:rPr lang="en-US" sz="1600" dirty="0" smtClean="0"/>
              <a:t>         members of their own species.</a:t>
            </a:r>
            <a:r>
              <a:rPr lang="en-US" sz="1600" b="1" dirty="0" smtClean="0"/>
              <a:t> </a:t>
            </a:r>
          </a:p>
          <a:p>
            <a:endParaRPr lang="en-US" sz="1600" dirty="0"/>
          </a:p>
        </p:txBody>
      </p:sp>
      <p:pic>
        <p:nvPicPr>
          <p:cNvPr id="1026" name="Picture 2" descr="http://i.dailymail.co.uk/i/pix/2012/11/26/article-0-0B1EE42F000005DC-300_634x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4267200" cy="2971800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4/49/Koala_climbing_tree.jpg/250px-Koala_climbing_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38249"/>
            <a:ext cx="342900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Social and Solitary baby mammals </a:t>
            </a:r>
            <a:br>
              <a:rPr lang="en-US" sz="3600" dirty="0" smtClean="0"/>
            </a:br>
            <a:r>
              <a:rPr lang="en-US" sz="3600" dirty="0" smtClean="0"/>
              <a:t>have different goals for growing up…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7526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/>
              <a:t>____________________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Solitary mammals are raised to be </a:t>
            </a:r>
            <a:r>
              <a:rPr lang="en-US" i="1" dirty="0" smtClean="0"/>
              <a:t>in</a:t>
            </a:r>
            <a:r>
              <a:rPr lang="en-US" dirty="0" smtClean="0"/>
              <a:t>dependent</a:t>
            </a:r>
            <a:endParaRPr lang="en-US" dirty="0"/>
          </a:p>
        </p:txBody>
      </p:sp>
      <p:pic>
        <p:nvPicPr>
          <p:cNvPr id="56326" name="Picture 6" descr="http://aggie-horticulture.tamu.edu/plantanswers/recipes/poss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3810000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32004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Pros: </a:t>
            </a:r>
            <a:br>
              <a:rPr lang="en-US" sz="2000" dirty="0" smtClean="0"/>
            </a:br>
            <a:r>
              <a:rPr lang="en-US" sz="2000" dirty="0" smtClean="0"/>
              <a:t>    No one tells you what to do.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Cons: </a:t>
            </a:r>
            <a:br>
              <a:rPr lang="en-US" sz="2000" dirty="0" smtClean="0"/>
            </a:br>
            <a:r>
              <a:rPr lang="en-US" sz="2000" dirty="0" smtClean="0"/>
              <a:t>    No one is there to help you.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305800" cy="685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Social mammals are raised </a:t>
            </a:r>
            <a:br>
              <a:rPr lang="en-US" sz="3200" b="0" dirty="0" smtClean="0"/>
            </a:br>
            <a:r>
              <a:rPr lang="en-US" sz="3200" b="0" dirty="0" smtClean="0"/>
              <a:t>to be </a:t>
            </a:r>
            <a:r>
              <a:rPr lang="en-US" sz="3200" i="1" dirty="0" smtClean="0"/>
              <a:t>inter</a:t>
            </a:r>
            <a:r>
              <a:rPr lang="en-US" sz="3200" dirty="0" smtClean="0"/>
              <a:t>dependent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3048000"/>
            <a:ext cx="3200400" cy="129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/>
            <a:endParaRPr lang="en-US" dirty="0"/>
          </a:p>
        </p:txBody>
      </p:sp>
      <p:pic>
        <p:nvPicPr>
          <p:cNvPr id="56322" name="Picture 2" descr="http://s3.amazonaws.com/rapgenius/monkeys_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09775"/>
            <a:ext cx="4724400" cy="35528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62600" y="28194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Pros: </a:t>
            </a:r>
            <a:br>
              <a:rPr lang="en-US" sz="2000" dirty="0" smtClean="0"/>
            </a:br>
            <a:r>
              <a:rPr lang="en-US" sz="2000" dirty="0" smtClean="0"/>
              <a:t>    Community support.</a:t>
            </a:r>
          </a:p>
          <a:p>
            <a:endParaRPr lang="en-US" sz="2000" dirty="0" smtClean="0"/>
          </a:p>
          <a:p>
            <a:r>
              <a:rPr lang="en-US" sz="2000" dirty="0" smtClean="0"/>
              <a:t>Cons: </a:t>
            </a:r>
            <a:br>
              <a:rPr lang="en-US" sz="2000" dirty="0" smtClean="0"/>
            </a:br>
            <a:r>
              <a:rPr lang="en-US" sz="2000" dirty="0" smtClean="0"/>
              <a:t>    You have to share.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teach kids that biologists </a:t>
            </a:r>
            <a:br>
              <a:rPr lang="en-US" dirty="0" smtClean="0"/>
            </a:br>
            <a:r>
              <a:rPr lang="en-US" dirty="0" smtClean="0"/>
              <a:t>classify living things in order</a:t>
            </a:r>
            <a:br>
              <a:rPr lang="en-US" dirty="0" smtClean="0"/>
            </a:br>
            <a:r>
              <a:rPr lang="en-US" dirty="0" smtClean="0"/>
              <a:t> to make order of the world</a:t>
            </a:r>
            <a:br>
              <a:rPr lang="en-US" dirty="0" smtClean="0"/>
            </a:br>
            <a:r>
              <a:rPr lang="en-US" dirty="0"/>
              <a:t> </a:t>
            </a:r>
            <a:endParaRPr lang="en-US" b="1" dirty="0"/>
          </a:p>
        </p:txBody>
      </p:sp>
      <p:pic>
        <p:nvPicPr>
          <p:cNvPr id="12290" name="Picture 2" descr="http://greenhealthmagazine.org/wp-content/uploads/Screen-Shot-2013-09-23-at-4.47.53-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6019800" cy="366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Dependence vs.</a:t>
            </a:r>
            <a:br>
              <a:rPr lang="en-US" dirty="0" smtClean="0"/>
            </a:br>
            <a:r>
              <a:rPr lang="en-US" i="1" dirty="0" smtClean="0"/>
              <a:t>In</a:t>
            </a:r>
            <a:r>
              <a:rPr lang="en-US" dirty="0" smtClean="0"/>
              <a:t>dependence vs.</a:t>
            </a:r>
            <a:br>
              <a:rPr lang="en-US" dirty="0" smtClean="0"/>
            </a:br>
            <a:r>
              <a:rPr lang="en-US" i="1" dirty="0" smtClean="0"/>
              <a:t>Inter</a:t>
            </a:r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391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	</a:t>
            </a:r>
            <a:r>
              <a:rPr lang="en-US" sz="2000" b="1" dirty="0" smtClean="0"/>
              <a:t>Dependence = You</a:t>
            </a:r>
            <a:endParaRPr lang="en-US" b="1" dirty="0" smtClean="0"/>
          </a:p>
          <a:p>
            <a:r>
              <a:rPr lang="en-US" dirty="0" smtClean="0"/>
              <a:t> 	 	You take care of me.</a:t>
            </a:r>
          </a:p>
          <a:p>
            <a:r>
              <a:rPr lang="en-US" dirty="0" smtClean="0"/>
              <a:t> 	 	You nurture me.</a:t>
            </a:r>
          </a:p>
          <a:p>
            <a:r>
              <a:rPr lang="en-US" dirty="0" smtClean="0"/>
              <a:t> 	 	You keep me safe.</a:t>
            </a:r>
          </a:p>
          <a:p>
            <a:endParaRPr lang="en-US" i="1" dirty="0" smtClean="0"/>
          </a:p>
          <a:p>
            <a:r>
              <a:rPr lang="en-US" i="1" dirty="0" smtClean="0"/>
              <a:t> 	 	 	</a:t>
            </a:r>
            <a:r>
              <a:rPr lang="en-US" sz="2000" b="1" i="1" dirty="0" smtClean="0"/>
              <a:t>In</a:t>
            </a:r>
            <a:r>
              <a:rPr lang="en-US" sz="2000" b="1" dirty="0" smtClean="0"/>
              <a:t>dependence = Me</a:t>
            </a:r>
            <a:endParaRPr lang="en-US" b="1" dirty="0" smtClean="0"/>
          </a:p>
          <a:p>
            <a:r>
              <a:rPr lang="en-US" dirty="0" smtClean="0"/>
              <a:t> 	  		 	I take care of myself.</a:t>
            </a:r>
          </a:p>
          <a:p>
            <a:r>
              <a:rPr lang="en-US" dirty="0" smtClean="0"/>
              <a:t> 	  		 	I am fine all by myself.</a:t>
            </a:r>
          </a:p>
          <a:p>
            <a:r>
              <a:rPr lang="en-US" dirty="0" smtClean="0"/>
              <a:t> 	  		 	I don’t need anyone.</a:t>
            </a:r>
          </a:p>
          <a:p>
            <a:endParaRPr lang="en-US" dirty="0" smtClean="0"/>
          </a:p>
          <a:p>
            <a:r>
              <a:rPr lang="en-US" i="1" dirty="0" smtClean="0"/>
              <a:t> 		 		     </a:t>
            </a:r>
            <a:r>
              <a:rPr lang="en-US" sz="2000" b="1" i="1" dirty="0" smtClean="0"/>
              <a:t>Inter</a:t>
            </a:r>
            <a:r>
              <a:rPr lang="en-US" sz="2000" b="1" dirty="0" smtClean="0"/>
              <a:t>dependence = 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 	 		 	We take care of each other.</a:t>
            </a:r>
          </a:p>
          <a:p>
            <a:r>
              <a:rPr lang="en-US" dirty="0" smtClean="0"/>
              <a:t> 	 	 		 	We nurture each other.</a:t>
            </a:r>
          </a:p>
          <a:p>
            <a:r>
              <a:rPr lang="en-US" dirty="0" smtClean="0"/>
              <a:t> 	 	 		 	We keep each other safe.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inkedHand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5181600"/>
            <a:ext cx="1447800" cy="1371600"/>
          </a:xfrm>
          <a:prstGeom prst="rect">
            <a:avLst/>
          </a:prstGeom>
        </p:spPr>
      </p:pic>
      <p:pic>
        <p:nvPicPr>
          <p:cNvPr id="7" name="Picture 6" descr="Thanks for taking care of 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438400"/>
            <a:ext cx="1447800" cy="1447800"/>
          </a:xfrm>
          <a:prstGeom prst="rect">
            <a:avLst/>
          </a:prstGeom>
        </p:spPr>
      </p:pic>
      <p:pic>
        <p:nvPicPr>
          <p:cNvPr id="9" name="Picture 8" descr="It's all about 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505200"/>
            <a:ext cx="1592943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/>
              <a:t>Would you rather…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smtClean="0"/>
              <a:t>Social (interdependent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smtClean="0"/>
              <a:t>Solitary (independent</a:t>
            </a:r>
            <a:r>
              <a:rPr lang="en-US" dirty="0" smtClean="0"/>
              <a:t>)?</a:t>
            </a:r>
            <a:endParaRPr lang="en-US" dirty="0"/>
          </a:p>
        </p:txBody>
      </p:sp>
      <p:pic>
        <p:nvPicPr>
          <p:cNvPr id="58372" name="Picture 4" descr="http://www.freedawn.co.uk/scientia/wp-content/uploads/2014/09/Scientia-platypus-swim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799"/>
            <a:ext cx="3810000" cy="2895601"/>
          </a:xfrm>
          <a:prstGeom prst="rect">
            <a:avLst/>
          </a:prstGeom>
          <a:noFill/>
        </p:spPr>
      </p:pic>
      <p:pic>
        <p:nvPicPr>
          <p:cNvPr id="31746" name="Picture 2" descr="https://c1.staticflickr.com/9/8520/8602834292_e1647a4aa6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56371"/>
            <a:ext cx="4128959" cy="2930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  2. What Do You Worry About? </a:t>
            </a:r>
            <a:br>
              <a:rPr lang="en-US" sz="4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 descr="http://activerain.com/image_store/uploads/2/2/4/7/2/ar131411184227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267200" cy="3352800"/>
          </a:xfrm>
          <a:prstGeom prst="rect">
            <a:avLst/>
          </a:prstGeom>
          <a:noFill/>
        </p:spPr>
      </p:pic>
      <p:pic>
        <p:nvPicPr>
          <p:cNvPr id="63490" name="Picture 2" descr="http://www.hercampus.com/sites/default/files/2015/03/31/squirre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86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  </a:t>
            </a:r>
            <a:r>
              <a:rPr lang="en-US" sz="3600" dirty="0" smtClean="0"/>
              <a:t>Predator vs. Prey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9530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</a:t>
            </a:r>
            <a:br>
              <a:rPr lang="en-US" dirty="0" smtClean="0"/>
            </a:br>
            <a:r>
              <a:rPr lang="en-US" dirty="0" smtClean="0"/>
              <a:t>      Don’t need to worry about being</a:t>
            </a:r>
            <a:br>
              <a:rPr lang="en-US" dirty="0" smtClean="0"/>
            </a:br>
            <a:r>
              <a:rPr lang="en-US" dirty="0" smtClean="0"/>
              <a:t>               someone else’s lunch.</a:t>
            </a:r>
            <a:br>
              <a:rPr lang="en-US" dirty="0" smtClean="0"/>
            </a:br>
            <a:r>
              <a:rPr lang="en-US" dirty="0" smtClean="0"/>
              <a:t>Cons: </a:t>
            </a:r>
            <a:br>
              <a:rPr lang="en-US" dirty="0" smtClean="0"/>
            </a:br>
            <a:r>
              <a:rPr lang="en-US" dirty="0" smtClean="0"/>
              <a:t>      Hunting is dangerous.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953000"/>
            <a:ext cx="40386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</a:t>
            </a:r>
            <a:br>
              <a:rPr lang="en-US" dirty="0" smtClean="0"/>
            </a:br>
            <a:r>
              <a:rPr lang="en-US" dirty="0" smtClean="0"/>
              <a:t>      You usually win at hide-n-seek.   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Cons: </a:t>
            </a:r>
            <a:br>
              <a:rPr lang="en-US" dirty="0" smtClean="0"/>
            </a:br>
            <a:r>
              <a:rPr lang="en-US" dirty="0" smtClean="0"/>
              <a:t>      You can be someone else’s lunch. </a:t>
            </a:r>
            <a:endParaRPr lang="en-US" dirty="0"/>
          </a:p>
        </p:txBody>
      </p:sp>
      <p:sp>
        <p:nvSpPr>
          <p:cNvPr id="2050" name="AutoShape 2" descr="http://hdwallpapers.cat/wallpaper_3840x2160/elusive_predator_nature_tiger_cat_wild_ultra_3840x2160_hd-wallpaper-17867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hdwallpapers.cat/wallpaper_3840x2160/elusive_predator_nature_tiger_cat_wild_ultra_3840x2160_hd-wallpaper-178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343400" cy="3429000"/>
          </a:xfrm>
          <a:prstGeom prst="rect">
            <a:avLst/>
          </a:prstGeom>
          <a:noFill/>
        </p:spPr>
      </p:pic>
      <p:sp>
        <p:nvSpPr>
          <p:cNvPr id="2056" name="AutoShape 8" descr="https://s-media-cache-ak0.pinimg.com/originals/07/d0/01/07d0013544f7e90066bf4f2aa7df6f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s://s-media-cache-ak0.pinimg.com/originals/07/d0/01/07d0013544f7e90066bf4f2aa7df6f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shark.eat.se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800" y="1384300"/>
            <a:ext cx="38354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Would you rather…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 Predator or Prey?</a:t>
            </a:r>
            <a:endParaRPr lang="en-US" sz="4000" dirty="0"/>
          </a:p>
        </p:txBody>
      </p:sp>
      <p:pic>
        <p:nvPicPr>
          <p:cNvPr id="5" name="Picture 2" descr="http://farm3.staticflickr.com/2783/4312587028_39b5ddc334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505200" cy="2895600"/>
          </a:xfrm>
          <a:prstGeom prst="rect">
            <a:avLst/>
          </a:prstGeom>
          <a:noFill/>
        </p:spPr>
      </p:pic>
      <p:pic>
        <p:nvPicPr>
          <p:cNvPr id="27650" name="Picture 2" descr="http://footage.framepool.com/shotimg/qf/783165494-carrying-in-mouth-feed-salmon-grizzly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057399"/>
            <a:ext cx="388620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3(a). How Often Do You Eat?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02027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Pacific Grey Whale eats only 95 days </a:t>
            </a:r>
            <a:br>
              <a:rPr lang="en-US" dirty="0" smtClean="0"/>
            </a:br>
            <a:r>
              <a:rPr lang="en-US" dirty="0" smtClean="0"/>
              <a:t>in a year </a:t>
            </a:r>
            <a:r>
              <a:rPr lang="en-US" i="1" dirty="0" smtClean="0"/>
              <a:t>and </a:t>
            </a:r>
            <a:r>
              <a:rPr lang="en-US" dirty="0" smtClean="0"/>
              <a:t>endures the longest known </a:t>
            </a:r>
            <a:br>
              <a:rPr lang="en-US" dirty="0" smtClean="0"/>
            </a:br>
            <a:r>
              <a:rPr lang="en-US" dirty="0" smtClean="0"/>
              <a:t>mammalian migration –  thanks to blubber!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971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Least shrews </a:t>
            </a:r>
            <a:br>
              <a:rPr lang="en-US" dirty="0" smtClean="0"/>
            </a:br>
            <a:r>
              <a:rPr lang="en-US" dirty="0" smtClean="0"/>
              <a:t>cannot store or metabolize fat. </a:t>
            </a:r>
            <a:br>
              <a:rPr lang="en-US" dirty="0" smtClean="0"/>
            </a:br>
            <a:r>
              <a:rPr lang="en-US" dirty="0" smtClean="0"/>
              <a:t>Without this ability, </a:t>
            </a:r>
            <a:br>
              <a:rPr lang="en-US" dirty="0" smtClean="0"/>
            </a:br>
            <a:r>
              <a:rPr lang="en-US" dirty="0" smtClean="0"/>
              <a:t>missing a meal = death!</a:t>
            </a:r>
            <a:endParaRPr lang="en-US" dirty="0"/>
          </a:p>
        </p:txBody>
      </p:sp>
      <p:pic>
        <p:nvPicPr>
          <p:cNvPr id="67586" name="Picture 2" descr="https://encrypted-tbn2.gstatic.com/images?q=tbn:ANd9GcTk_bUY3LUn1uPOJJY_uGC7efts5iHR5ffxVj9euYzfiS3Dt6d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3962400" cy="3276600"/>
          </a:xfrm>
          <a:prstGeom prst="rect">
            <a:avLst/>
          </a:prstGeom>
          <a:noFill/>
        </p:spPr>
      </p:pic>
      <p:pic>
        <p:nvPicPr>
          <p:cNvPr id="67588" name="Picture 4" descr="https://encrypted-tbn1.gstatic.com/images?q=tbn:ANd9GcQvl3yRD4JWRDwA3S2cpk6io2BLm6bLWR1sEEGzSzGjYl-1I_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581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3(b). How Often Do You Eat/Chew?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715470"/>
            <a:ext cx="853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Rodents are characterized by having a single pair </a:t>
            </a:r>
            <a:br>
              <a:rPr lang="en-US" dirty="0" smtClean="0"/>
            </a:br>
            <a:r>
              <a:rPr lang="en-US" dirty="0" smtClean="0"/>
              <a:t>of unremittingly growing incisors in each </a:t>
            </a:r>
            <a:br>
              <a:rPr lang="en-US" dirty="0" smtClean="0"/>
            </a:br>
            <a:r>
              <a:rPr lang="en-US" dirty="0" smtClean="0"/>
              <a:t>of the upper and lower jaws. </a:t>
            </a:r>
            <a:br>
              <a:rPr lang="en-US" dirty="0" smtClean="0"/>
            </a:br>
            <a:endParaRPr lang="en-US" sz="1200" dirty="0" smtClean="0"/>
          </a:p>
          <a:p>
            <a:pPr algn="ctr"/>
            <a:r>
              <a:rPr lang="en-US" dirty="0" smtClean="0"/>
              <a:t>About 40% of all mammal species are rodents.</a:t>
            </a:r>
            <a:br>
              <a:rPr lang="en-US" dirty="0" smtClean="0"/>
            </a:br>
            <a:r>
              <a:rPr lang="en-US" dirty="0" smtClean="0"/>
              <a:t>2000+ species</a:t>
            </a:r>
            <a:endParaRPr lang="en-US" dirty="0"/>
          </a:p>
        </p:txBody>
      </p:sp>
      <p:pic>
        <p:nvPicPr>
          <p:cNvPr id="69634" name="Picture 2" descr="http://www.planet-science.com/media/37188/beaver%20swimming_92911769_500x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419600" cy="3276600"/>
          </a:xfrm>
          <a:prstGeom prst="rect">
            <a:avLst/>
          </a:prstGeom>
          <a:noFill/>
        </p:spPr>
      </p:pic>
      <p:pic>
        <p:nvPicPr>
          <p:cNvPr id="69636" name="Picture 4" descr="http://animals.mom.me/DM-Resize/photos.demandstudios.com/166/250/fotolia_11407868_XS.jpg?w=600&amp;h=600&amp;keep_ratio=1&amp;web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1143000"/>
            <a:ext cx="3810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3(c). How Often Do You Eat?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686" name="Picture 6" descr="http://citadel.sjfc.edu/students/naa07113/e-port/eleph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808078" cy="3429000"/>
          </a:xfrm>
          <a:prstGeom prst="rect">
            <a:avLst/>
          </a:prstGeom>
          <a:noFill/>
        </p:spPr>
      </p:pic>
      <p:pic>
        <p:nvPicPr>
          <p:cNvPr id="71688" name="Picture 8" descr="http://files.shroomery.org/files/14-31/655147736-Big_Male_Lion_Eating_An_Animal_Carcass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4191000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492347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</a:t>
            </a:r>
            <a:br>
              <a:rPr lang="en-US" dirty="0" smtClean="0"/>
            </a:br>
            <a:r>
              <a:rPr lang="en-US" dirty="0" smtClean="0"/>
              <a:t>      Have time to do other stuff.</a:t>
            </a:r>
            <a:br>
              <a:rPr lang="en-US" dirty="0" smtClean="0"/>
            </a:br>
            <a:r>
              <a:rPr lang="en-US" dirty="0" smtClean="0"/>
              <a:t> Cons: </a:t>
            </a:r>
            <a:br>
              <a:rPr lang="en-US" dirty="0" smtClean="0"/>
            </a:br>
            <a:r>
              <a:rPr lang="en-US" dirty="0" smtClean="0"/>
              <a:t>      You get hungry regularly.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9718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</a:t>
            </a:r>
            <a:br>
              <a:rPr lang="en-US" dirty="0" smtClean="0"/>
            </a:br>
            <a:r>
              <a:rPr lang="en-US" dirty="0" smtClean="0"/>
              <a:t>      Eating is pleasurable. </a:t>
            </a:r>
            <a:br>
              <a:rPr lang="en-US" dirty="0" smtClean="0"/>
            </a:br>
            <a:r>
              <a:rPr lang="en-US" dirty="0" smtClean="0"/>
              <a:t>Cons: </a:t>
            </a:r>
            <a:br>
              <a:rPr lang="en-US" dirty="0" smtClean="0"/>
            </a:br>
            <a:r>
              <a:rPr lang="en-US" dirty="0" smtClean="0"/>
              <a:t>      Don’t have time for anything else.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/>
              <a:t>Would you rather…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eat occasionally or all the time?</a:t>
            </a:r>
            <a:endParaRPr lang="en-US" dirty="0"/>
          </a:p>
        </p:txBody>
      </p:sp>
      <p:pic>
        <p:nvPicPr>
          <p:cNvPr id="65538" name="Picture 2" descr="http://t0.gstatic.com/images?q=tbn:ANd9GcRGoGNaFV_2r0iS3Iv2C2_Nc8ywlkMSMt0bnhCzMqtW7Pkwjn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810000" cy="3124200"/>
          </a:xfrm>
          <a:prstGeom prst="rect">
            <a:avLst/>
          </a:prstGeom>
          <a:noFill/>
        </p:spPr>
      </p:pic>
      <p:pic>
        <p:nvPicPr>
          <p:cNvPr id="19458" name="Picture 2" descr="http://www.skyhdwallpaper.com/wp-content/uploads/2014/09/camel-and-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21336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://rlv.zcache.com/harp_seal_mother_and_pup_postcard-r0e5f69332f18494a84d9a03e7e3a9d72_vgbaq_8byvr_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39624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4. How Do Your Parents Care for You?</a:t>
            </a:r>
            <a:r>
              <a:rPr lang="en-US" sz="3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4819471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length of a mammal’s childhood, in nature, </a:t>
            </a:r>
            <a:br>
              <a:rPr lang="en-US" sz="2400" dirty="0" smtClean="0"/>
            </a:br>
            <a:r>
              <a:rPr lang="en-US" sz="2400" dirty="0" smtClean="0"/>
              <a:t>varies dramatically from species to species – </a:t>
            </a:r>
            <a:br>
              <a:rPr lang="en-US" sz="2400" dirty="0" smtClean="0"/>
            </a:br>
            <a:r>
              <a:rPr lang="en-US" sz="2400" dirty="0" smtClean="0"/>
              <a:t>from 7 years to 4 days!</a:t>
            </a:r>
            <a:endParaRPr lang="en-US" sz="2400" dirty="0"/>
          </a:p>
        </p:txBody>
      </p:sp>
      <p:pic>
        <p:nvPicPr>
          <p:cNvPr id="75780" name="Picture 4" descr="http://cdn.cutestpaw.com/wp-content/uploads/2014/02/l-Mother-and-baby-orangu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45721"/>
            <a:ext cx="3810000" cy="3378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.04 Bi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54976"/>
            <a:ext cx="4119089" cy="1883424"/>
          </a:xfrm>
          <a:prstGeom prst="rect">
            <a:avLst/>
          </a:prstGeom>
          <a:noFill/>
        </p:spPr>
      </p:pic>
      <p:pic>
        <p:nvPicPr>
          <p:cNvPr id="5" name="Picture 2" descr="http://i.ytimg.com/vi/pPQjI22vV2w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3733800" cy="2581883"/>
          </a:xfrm>
          <a:prstGeom prst="rect">
            <a:avLst/>
          </a:prstGeom>
          <a:noFill/>
        </p:spPr>
      </p:pic>
      <p:pic>
        <p:nvPicPr>
          <p:cNvPr id="6" name="Picture 2" descr="http://burrowingowlinfo.weebly.com/uploads/2/9/4/3/29439577/7181752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71800"/>
            <a:ext cx="3314700" cy="3352800"/>
          </a:xfrm>
          <a:prstGeom prst="rect">
            <a:avLst/>
          </a:prstGeom>
          <a:noFill/>
        </p:spPr>
      </p:pic>
      <p:pic>
        <p:nvPicPr>
          <p:cNvPr id="77828" name="Picture 4" descr="https://www.globus.org/sites/all/themes/genomics_bootstrap_theme/images/dna_strand_meg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6799">
            <a:off x="3120851" y="2229098"/>
            <a:ext cx="1815978" cy="4338650"/>
          </a:xfrm>
          <a:prstGeom prst="rect">
            <a:avLst/>
          </a:prstGeom>
          <a:noFill/>
        </p:spPr>
      </p:pic>
      <p:pic>
        <p:nvPicPr>
          <p:cNvPr id="77830" name="Picture 6" descr="https://slm-assets1.secondlife.com/assets/6173420/lightbox/nocturnal_diurnal_habitat_bright_001.jpg?13463689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352800"/>
            <a:ext cx="37719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18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Loving, nourishing relationships.</a:t>
            </a:r>
            <a:br>
              <a:rPr lang="en-US" dirty="0" smtClean="0"/>
            </a:br>
            <a:r>
              <a:rPr lang="en-US" dirty="0" smtClean="0"/>
              <a:t>Cons: Takes years and years to grow up.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1448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Freedom beckons!</a:t>
            </a:r>
            <a:br>
              <a:rPr lang="en-US" dirty="0" smtClean="0"/>
            </a:br>
            <a:r>
              <a:rPr lang="en-US" dirty="0" smtClean="0"/>
              <a:t>Cons: You have all the responsibility. </a:t>
            </a:r>
            <a:endParaRPr lang="en-US" dirty="0"/>
          </a:p>
        </p:txBody>
      </p:sp>
      <p:pic>
        <p:nvPicPr>
          <p:cNvPr id="90116" name="Picture 4" descr="http://i.telegraph.co.uk/multimedia/archive/02379/african2_237915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343400" cy="3505200"/>
          </a:xfrm>
          <a:prstGeom prst="rect">
            <a:avLst/>
          </a:prstGeom>
          <a:noFill/>
        </p:spPr>
      </p:pic>
      <p:pic>
        <p:nvPicPr>
          <p:cNvPr id="19458" name="Picture 2" descr="http://www.howtoraiserabbits.com/images/raising-baby-rabb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581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i="1" dirty="0" smtClean="0"/>
              <a:t>Would you rather…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be nurtured at home for a while </a:t>
            </a:r>
            <a:br>
              <a:rPr lang="en-US" sz="4200" dirty="0" smtClean="0"/>
            </a:br>
            <a:r>
              <a:rPr lang="en-US" sz="4200" dirty="0" smtClean="0"/>
              <a:t>or go on your way right away?</a:t>
            </a:r>
            <a:endParaRPr lang="en-US" sz="4200" dirty="0"/>
          </a:p>
        </p:txBody>
      </p:sp>
      <p:pic>
        <p:nvPicPr>
          <p:cNvPr id="73736" name="Picture 8" descr="http://i1.trekearth.com/photos/86939/wease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1"/>
            <a:ext cx="3429000" cy="3048000"/>
          </a:xfrm>
          <a:prstGeom prst="rect">
            <a:avLst/>
          </a:prstGeom>
          <a:noFill/>
        </p:spPr>
      </p:pic>
      <p:pic>
        <p:nvPicPr>
          <p:cNvPr id="15362" name="Picture 2" descr="https://c402277.ssl.cf1.rackcdn.com/photos/885/images/story_full_width/African_Elephant_7.27.2012_whytheymatter_HI_58709.jpg?13455809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4876800" cy="309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5. What is on the End of Your Arm?</a:t>
            </a:r>
            <a:r>
              <a:rPr lang="en-US" sz="31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9876" name="Picture 4" descr="http://blog.mamashealth.com/wp-content/uploads/2009/10/chimp2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4020601" cy="3352800"/>
          </a:xfrm>
          <a:prstGeom prst="rect">
            <a:avLst/>
          </a:prstGeom>
          <a:noFill/>
        </p:spPr>
      </p:pic>
      <p:pic>
        <p:nvPicPr>
          <p:cNvPr id="13314" name="Picture 2" descr="Image result for horse 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914775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5181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Can run fast!</a:t>
            </a:r>
            <a:br>
              <a:rPr lang="en-US" dirty="0" smtClean="0"/>
            </a:br>
            <a:r>
              <a:rPr lang="en-US" dirty="0" smtClean="0"/>
              <a:t>Cons: Can’t scratch an itch.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Pros:  Can grab onto things!</a:t>
            </a:r>
            <a:br>
              <a:rPr lang="en-US" dirty="0" smtClean="0"/>
            </a:br>
            <a:r>
              <a:rPr lang="en-US" dirty="0" smtClean="0"/>
              <a:t>Cons: Delicate hands get injured easily.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/>
              <a:t>Would you rather…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wings, hooves, paws, </a:t>
            </a:r>
            <a:br>
              <a:rPr lang="en-US" dirty="0" smtClean="0"/>
            </a:br>
            <a:r>
              <a:rPr lang="en-US" dirty="0" smtClean="0"/>
              <a:t>flippers or hands?</a:t>
            </a:r>
            <a:endParaRPr lang="en-US" dirty="0"/>
          </a:p>
        </p:txBody>
      </p:sp>
      <p:pic>
        <p:nvPicPr>
          <p:cNvPr id="77830" name="Picture 6" descr="http://www.raccoonfactshub.com/wp-content/uploads/2014/08/racco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962400" cy="3200400"/>
          </a:xfrm>
          <a:prstGeom prst="rect">
            <a:avLst/>
          </a:prstGeom>
          <a:noFill/>
        </p:spPr>
      </p:pic>
      <p:pic>
        <p:nvPicPr>
          <p:cNvPr id="13314" name="Picture 2" descr="http://batslive.pwnet.org/img/b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470535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Dia’s</a:t>
            </a:r>
            <a:r>
              <a:rPr lang="en-US" dirty="0" smtClean="0"/>
              <a:t> Five Classification </a:t>
            </a:r>
            <a:br>
              <a:rPr lang="en-US" dirty="0" smtClean="0"/>
            </a:br>
            <a:r>
              <a:rPr lang="en-US" dirty="0" smtClean="0"/>
              <a:t>Questions for Growing Up Mammal</a:t>
            </a:r>
            <a:br>
              <a:rPr lang="en-US" dirty="0" smtClean="0"/>
            </a:br>
            <a:r>
              <a:rPr lang="en-US" dirty="0" smtClean="0"/>
              <a:t>in mind…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5146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en-US" sz="9600" dirty="0" smtClean="0"/>
              <a:t>Are you social?</a:t>
            </a:r>
          </a:p>
          <a:p>
            <a:pPr marL="514350" indent="-514350">
              <a:buAutoNum type="arabicPeriod"/>
            </a:pPr>
            <a:r>
              <a:rPr lang="en-US" sz="9600" dirty="0" smtClean="0"/>
              <a:t>What do you worry about? </a:t>
            </a:r>
          </a:p>
          <a:p>
            <a:pPr marL="514350" indent="-514350">
              <a:buAutoNum type="arabicPeriod"/>
            </a:pPr>
            <a:r>
              <a:rPr lang="en-US" sz="9600" dirty="0" smtClean="0"/>
              <a:t>How often do you eat?</a:t>
            </a:r>
          </a:p>
          <a:p>
            <a:pPr marL="514350" indent="-514350">
              <a:buAutoNum type="arabicPeriod"/>
            </a:pPr>
            <a:r>
              <a:rPr lang="en-US" sz="9600" dirty="0" smtClean="0"/>
              <a:t>How do your parents care for you?</a:t>
            </a:r>
          </a:p>
          <a:p>
            <a:pPr marL="514350" indent="-514350">
              <a:buAutoNum type="arabicPeriod" startAt="5"/>
            </a:pPr>
            <a:r>
              <a:rPr lang="en-US" sz="9600" dirty="0" smtClean="0"/>
              <a:t>What’s on the end of your arm?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None/>
            </a:pPr>
            <a:r>
              <a:rPr lang="en-US" sz="17600" dirty="0" smtClean="0"/>
              <a:t>             </a:t>
            </a:r>
          </a:p>
          <a:p>
            <a:pPr marL="51435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Biologically speaking,</a:t>
            </a:r>
            <a:br>
              <a:rPr lang="en-US" dirty="0" smtClean="0"/>
            </a:br>
            <a:r>
              <a:rPr lang="en-US" dirty="0" smtClean="0"/>
              <a:t>how do </a:t>
            </a:r>
            <a:r>
              <a:rPr lang="en-US" i="1" dirty="0" smtClean="0"/>
              <a:t>homo sapiens</a:t>
            </a:r>
            <a:r>
              <a:rPr lang="en-US" dirty="0" smtClean="0"/>
              <a:t> compare?</a:t>
            </a:r>
            <a:endParaRPr lang="en-US" dirty="0"/>
          </a:p>
        </p:txBody>
      </p:sp>
      <p:pic>
        <p:nvPicPr>
          <p:cNvPr id="75778" name="Picture 2" descr="https://s-media-cache-ak0.pinimg.com/originals/e3/4f/52/e34f52e56f8a8baaabae80d5c6196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88619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kh.com/wp-content/uploads/2011/05/community-iStock_000019060874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4114800" cy="3183147"/>
          </a:xfrm>
          <a:prstGeom prst="rect">
            <a:avLst/>
          </a:prstGeom>
          <a:noFill/>
        </p:spPr>
      </p:pic>
      <p:sp>
        <p:nvSpPr>
          <p:cNvPr id="10242" name="AutoShape 2" descr="https://crossfitbeginners.files.wordpress.com/2013/04/ontopofthe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https://crossfitbeginners.files.wordpress.com/2013/04/ontopofthe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https://crossfitbeginners.files.wordpress.com/2013/04/ontopofthe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https://crossfitbeginners.files.wordpress.com/2013/04/ontopofthe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https://crossfitbeginners.files.wordpress.com/2013/04/ontopofthe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AutoShape 12" descr="https://crossfitbeginners.files.wordpress.com/2013/04/ontopofthewor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ontopofthewor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00"/>
            <a:ext cx="3810000" cy="2816352"/>
          </a:xfrm>
          <a:prstGeom prst="rect">
            <a:avLst/>
          </a:prstGeom>
        </p:spPr>
      </p:pic>
      <p:pic>
        <p:nvPicPr>
          <p:cNvPr id="10254" name="Picture 14" descr="http://www.seven-seas.com/getimage.aspx.ID-154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286" y="304800"/>
            <a:ext cx="3773714" cy="3048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657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ucation.gsu.edu/files/2014/10/Kids-working-at-computer-620-x-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4114800" cy="2666999"/>
          </a:xfrm>
          <a:prstGeom prst="rect">
            <a:avLst/>
          </a:prstGeom>
          <a:noFill/>
        </p:spPr>
      </p:pic>
      <p:pic>
        <p:nvPicPr>
          <p:cNvPr id="9" name="Picture 4" descr="http://www.get-tuned.com/images/diana_yuka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62400" cy="2590800"/>
          </a:xfrm>
          <a:prstGeom prst="rect">
            <a:avLst/>
          </a:prstGeom>
          <a:noFill/>
        </p:spPr>
      </p:pic>
      <p:pic>
        <p:nvPicPr>
          <p:cNvPr id="74756" name="Picture 4" descr="http://www.svp.ie/getattachment/270f3d71-23d7-40dd-b53f-8efde1d54a3a/hands.jpg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57200"/>
            <a:ext cx="2209800" cy="2895600"/>
          </a:xfrm>
          <a:prstGeom prst="rect">
            <a:avLst/>
          </a:prstGeom>
          <a:noFill/>
        </p:spPr>
      </p:pic>
      <p:pic>
        <p:nvPicPr>
          <p:cNvPr id="8194" name="Picture 2" descr="http://athomewithnealcommunities.com/wp-content/uploads/2013/02/happy-hispanic-fami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21874"/>
            <a:ext cx="3276600" cy="3007126"/>
          </a:xfrm>
          <a:prstGeom prst="rect">
            <a:avLst/>
          </a:prstGeom>
          <a:noFill/>
        </p:spPr>
      </p:pic>
      <p:pic>
        <p:nvPicPr>
          <p:cNvPr id="8" name="Picture 7" descr="fat bab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457200"/>
            <a:ext cx="2438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What’s the Purpose of these</a:t>
            </a:r>
            <a:r>
              <a:rPr lang="en-US" sz="4000" dirty="0" smtClean="0"/>
              <a:t> Classification Questions</a:t>
            </a:r>
            <a:br>
              <a:rPr lang="en-US" sz="4000" dirty="0" smtClean="0"/>
            </a:br>
            <a:r>
              <a:rPr lang="en-US" sz="4000" dirty="0" smtClean="0"/>
              <a:t>for Growing Up Mammal?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http://www.smartknitkids.com/Images/KidsPhotos/HappyKi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6324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cnhfoundation.org/wp-content/uploads/2014/02/Happy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7086600" cy="35814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85800" y="381000"/>
            <a:ext cx="76962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Each Question Encourages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Us To Celebrate </a:t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Our Human Biology!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teach kids that their </a:t>
            </a:r>
            <a:br>
              <a:rPr lang="en-US" dirty="0" smtClean="0"/>
            </a:br>
            <a:r>
              <a:rPr lang="en-US" dirty="0" smtClean="0"/>
              <a:t>classification is being a mammal.</a:t>
            </a:r>
            <a:endParaRPr lang="en-US" dirty="0"/>
          </a:p>
        </p:txBody>
      </p:sp>
      <p:pic>
        <p:nvPicPr>
          <p:cNvPr id="1026" name="Picture 2" descr="http://www.sheppardsoftware.com/design/images/animals_header_mamm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8229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4876800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	Dia </a:t>
            </a:r>
            <a:r>
              <a:rPr lang="en-US" dirty="0"/>
              <a:t>L. Michels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/>
              <a:t>Science, </a:t>
            </a:r>
            <a:r>
              <a:rPr lang="en-US" sz="2000" dirty="0" smtClean="0"/>
              <a:t>Naturally!</a:t>
            </a:r>
            <a:br>
              <a:rPr lang="en-US" sz="2000" dirty="0" smtClean="0"/>
            </a:br>
            <a:r>
              <a:rPr lang="en-US" sz="2000" dirty="0"/>
              <a:t>725 8th Street, 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Washington, DC 20003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202-465-4798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Cell</a:t>
            </a:r>
            <a:r>
              <a:rPr lang="en-US" sz="2000" dirty="0"/>
              <a:t>: 202-841-9946</a:t>
            </a:r>
            <a:br>
              <a:rPr lang="en-US" sz="2000" dirty="0"/>
            </a:br>
            <a:r>
              <a:rPr lang="en-US" sz="2000" dirty="0"/>
              <a:t>Fax: 202-558-2132</a:t>
            </a:r>
            <a:br>
              <a:rPr lang="en-US" sz="2000" dirty="0"/>
            </a:br>
            <a:r>
              <a:rPr lang="en-US" sz="2000" dirty="0"/>
              <a:t>Dia@ScienceNaturally.com </a:t>
            </a:r>
            <a:br>
              <a:rPr lang="en-US" sz="2000" dirty="0"/>
            </a:br>
            <a:r>
              <a:rPr lang="en-US" sz="2000" dirty="0"/>
              <a:t>www.ScienceNaturally.com </a:t>
            </a:r>
            <a:br>
              <a:rPr lang="en-US" sz="2000" dirty="0"/>
            </a:br>
            <a:r>
              <a:rPr lang="en-US" sz="2000" dirty="0"/>
              <a:t>www.Twitter.com/SciNaturally</a:t>
            </a:r>
            <a:endParaRPr lang="en-US" sz="2200" dirty="0"/>
          </a:p>
          <a:p>
            <a:endParaRPr lang="en-US" dirty="0"/>
          </a:p>
        </p:txBody>
      </p:sp>
      <p:pic>
        <p:nvPicPr>
          <p:cNvPr id="8" name="Picture 7" descr="SN_LogoWith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4343400"/>
            <a:ext cx="2971800" cy="1915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1671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9" name="Picture 8" descr="IMMWAP_Cov_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609600"/>
            <a:ext cx="1922861" cy="2895600"/>
          </a:xfrm>
          <a:prstGeom prst="rect">
            <a:avLst/>
          </a:prstGeom>
        </p:spPr>
      </p:pic>
      <p:pic>
        <p:nvPicPr>
          <p:cNvPr id="10" name="Picture 9" descr="101Sci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10000"/>
            <a:ext cx="197953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We define the requirements</a:t>
            </a:r>
            <a:br>
              <a:rPr lang="en-US" dirty="0" smtClean="0"/>
            </a:br>
            <a:r>
              <a:rPr lang="en-US" dirty="0" smtClean="0"/>
              <a:t>of being a </a:t>
            </a:r>
            <a:r>
              <a:rPr lang="en-US" i="1" dirty="0" smtClean="0"/>
              <a:t>Mammal: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742950" indent="-742950" algn="ctr">
              <a:buNone/>
            </a:pPr>
            <a:r>
              <a:rPr lang="en-US" sz="4000" dirty="0" smtClean="0"/>
              <a:t>1.  ____________________</a:t>
            </a:r>
          </a:p>
          <a:p>
            <a:pPr marL="742950" indent="-742950" algn="ctr">
              <a:buNone/>
            </a:pPr>
            <a:r>
              <a:rPr lang="en-US" sz="4000" dirty="0" smtClean="0"/>
              <a:t>2.  ____________________</a:t>
            </a:r>
          </a:p>
          <a:p>
            <a:pPr algn="ctr">
              <a:buNone/>
            </a:pPr>
            <a:r>
              <a:rPr lang="en-US" sz="4000" dirty="0" smtClean="0"/>
              <a:t>3.  ____________________</a:t>
            </a:r>
          </a:p>
          <a:p>
            <a:pPr algn="ctr">
              <a:buNone/>
            </a:pPr>
            <a:r>
              <a:rPr lang="en-US" sz="4000" dirty="0" smtClean="0"/>
              <a:t>4.  ____________________</a:t>
            </a:r>
          </a:p>
          <a:p>
            <a:pPr algn="ctr">
              <a:buNone/>
            </a:pPr>
            <a:r>
              <a:rPr lang="en-US" sz="4000" dirty="0" smtClean="0"/>
              <a:t>	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zTaran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057400"/>
            <a:ext cx="38100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81000"/>
            <a:ext cx="4811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Necessary:</a:t>
            </a:r>
            <a:br>
              <a:rPr lang="en-US" sz="4800" dirty="0" smtClean="0">
                <a:latin typeface="Franklin Gothic Medium Cond" pitchFamily="34" charset="0"/>
              </a:rPr>
            </a:br>
            <a:r>
              <a:rPr lang="en-US" sz="4800" dirty="0" smtClean="0">
                <a:latin typeface="Franklin Gothic Medium Cond" pitchFamily="34" charset="0"/>
              </a:rPr>
              <a:t>Hair or Fur           </a:t>
            </a:r>
            <a:endParaRPr lang="en-US" sz="4800" dirty="0"/>
          </a:p>
        </p:txBody>
      </p:sp>
      <p:pic>
        <p:nvPicPr>
          <p:cNvPr id="51202" name="Picture 2" descr="http://www.animalfactguide.com/wp-content/uploads/2012/12/dolphin-558x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28824"/>
            <a:ext cx="4019550" cy="322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048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 Necessary:</a:t>
            </a:r>
            <a:br>
              <a:rPr lang="en-US" sz="4800" dirty="0" smtClean="0">
                <a:latin typeface="Franklin Gothic Medium Cond" pitchFamily="34" charset="0"/>
              </a:rPr>
            </a:br>
            <a:r>
              <a:rPr lang="en-US" sz="4800" dirty="0" smtClean="0">
                <a:latin typeface="Franklin Gothic Medium Cond" pitchFamily="34" charset="0"/>
              </a:rPr>
              <a:t>Vertebrate          </a:t>
            </a:r>
            <a:endParaRPr lang="en-US" sz="4800" dirty="0">
              <a:latin typeface="Franklin Gothic Medium Cond" pitchFamily="34" charset="0"/>
            </a:endParaRPr>
          </a:p>
        </p:txBody>
      </p:sp>
      <p:pic>
        <p:nvPicPr>
          <p:cNvPr id="6" name="Picture 5" descr="Figure1-GreenIguan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4114800" cy="3581400"/>
          </a:xfrm>
          <a:prstGeom prst="rect">
            <a:avLst/>
          </a:prstGeom>
        </p:spPr>
      </p:pic>
      <p:pic>
        <p:nvPicPr>
          <p:cNvPr id="50178" name="Picture 2" descr="http://ih.constantcontact.com/fs013/1102024597560/img/2323.jpg?a=1111152351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112887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81000"/>
            <a:ext cx="4811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Franklin Gothic Medium Cond" pitchFamily="34" charset="0"/>
              </a:rPr>
              <a:t>Necessary:</a:t>
            </a:r>
            <a:br>
              <a:rPr lang="en-US" sz="4800" dirty="0" smtClean="0">
                <a:latin typeface="Franklin Gothic Medium Cond" pitchFamily="34" charset="0"/>
              </a:rPr>
            </a:br>
            <a:r>
              <a:rPr lang="en-US" sz="4800" dirty="0" smtClean="0">
                <a:latin typeface="Franklin Gothic Medium Cond" pitchFamily="34" charset="0"/>
              </a:rPr>
              <a:t>Endothermic   </a:t>
            </a:r>
            <a:r>
              <a:rPr lang="en-US" sz="4800" u="sng" dirty="0" smtClean="0">
                <a:latin typeface="Franklin Gothic Medium Cond" pitchFamily="34" charset="0"/>
              </a:rPr>
              <a:t>        </a:t>
            </a:r>
            <a:endParaRPr lang="en-US" sz="4800" u="sng" dirty="0">
              <a:latin typeface="Franklin Gothic Medium Cond" pitchFamily="34" charset="0"/>
            </a:endParaRPr>
          </a:p>
        </p:txBody>
      </p:sp>
      <p:pic>
        <p:nvPicPr>
          <p:cNvPr id="57346" name="Picture 2" descr="http://mrvitaminsnews.com.au/wp-content/uploads/2013/05/Healthy-Child-Check-300x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19" y="2362200"/>
            <a:ext cx="3905727" cy="2895600"/>
          </a:xfrm>
          <a:prstGeom prst="rect">
            <a:avLst/>
          </a:prstGeom>
          <a:noFill/>
        </p:spPr>
      </p:pic>
      <p:pic>
        <p:nvPicPr>
          <p:cNvPr id="57348" name="Picture 4" descr="http://www.moorhen.me.uk/imgofday/2013/20130602_df1_20130420_1751_051-053%20mallard%20duck%20male%20in%20flight%2005-07%20of%2010%20(arbitrary%20montage)(r+mb%20id@10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3962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far, being a mammal </a:t>
            </a:r>
            <a:br>
              <a:rPr lang="en-US" dirty="0" smtClean="0"/>
            </a:br>
            <a:r>
              <a:rPr lang="en-US" dirty="0" smtClean="0"/>
              <a:t>does not seem particularly compelling…</a:t>
            </a:r>
            <a:endParaRPr lang="en-US" dirty="0"/>
          </a:p>
        </p:txBody>
      </p:sp>
      <p:pic>
        <p:nvPicPr>
          <p:cNvPr id="48130" name="Picture 2" descr="http://www.com.cuhk.edu.hk/varsity/0401/Periscope/school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207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822</Words>
  <Application>Microsoft Office PowerPoint</Application>
  <PresentationFormat>On-screen Show (4:3)</PresentationFormat>
  <Paragraphs>237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</vt:lpstr>
      <vt:lpstr> We teach kids that biologists  classify living things in order  to make order of the world  </vt:lpstr>
      <vt:lpstr>Slide 3</vt:lpstr>
      <vt:lpstr>We teach kids that their  classification is being a mammal.</vt:lpstr>
      <vt:lpstr>We define the requirements of being a Mammal:</vt:lpstr>
      <vt:lpstr>Slide 6</vt:lpstr>
      <vt:lpstr>Slide 7</vt:lpstr>
      <vt:lpstr>Slide 8</vt:lpstr>
      <vt:lpstr>So far, being a mammal  does not seem particularly compelling…</vt:lpstr>
      <vt:lpstr>Slide 10</vt:lpstr>
      <vt:lpstr>Slide 11</vt:lpstr>
      <vt:lpstr>Mammals: One Important Similarity… Many Differences!  ____________</vt:lpstr>
      <vt:lpstr>Sorting Mammals using the  Taxonomic Hierarchy is the most common  way biologists try to make sense of the differences </vt:lpstr>
      <vt:lpstr>What it means to be a human mammal is still not intuitive in any way…</vt:lpstr>
      <vt:lpstr> Are there more interesting,  exciting and meaningful ways to classify mammals? </vt:lpstr>
      <vt:lpstr> Introducing… Dia’s Five Classification Questions for Growing Up Mammal </vt:lpstr>
      <vt:lpstr>   1. Are  You Social?  </vt:lpstr>
      <vt:lpstr> Social and Solitary baby mammals  have different goals for growing up…  </vt:lpstr>
      <vt:lpstr>Slide 19</vt:lpstr>
      <vt:lpstr>Dependence vs. Independence vs. Interdependence</vt:lpstr>
      <vt:lpstr>Would you rather… be Social (interdependent) or Solitary (independent)?</vt:lpstr>
      <vt:lpstr>   2. What Do You Worry About?   </vt:lpstr>
      <vt:lpstr>   Predator vs. Prey  </vt:lpstr>
      <vt:lpstr>Would you rather… be Predator or Prey?</vt:lpstr>
      <vt:lpstr>   3(a). How Often Do You Eat?   </vt:lpstr>
      <vt:lpstr>  3(b). How Often Do You Eat/Chew?  </vt:lpstr>
      <vt:lpstr>  3(c). How Often Do You Eat?  </vt:lpstr>
      <vt:lpstr>Would you rather… eat occasionally or all the time?</vt:lpstr>
      <vt:lpstr>  4. How Do Your Parents Care for You?  </vt:lpstr>
      <vt:lpstr>Slide 30</vt:lpstr>
      <vt:lpstr>Would you rather… be nurtured at home for a while  or go on your way right away?</vt:lpstr>
      <vt:lpstr>  5. What is on the End of Your Arm?  </vt:lpstr>
      <vt:lpstr>Would you rather… have wings, hooves, paws,  flippers or hands?</vt:lpstr>
      <vt:lpstr> With Dia’s Five Classification  Questions for Growing Up Mammal in mind… </vt:lpstr>
      <vt:lpstr>Biologically speaking, how do homo sapiens compare?</vt:lpstr>
      <vt:lpstr>Slide 36</vt:lpstr>
      <vt:lpstr>Slide 37</vt:lpstr>
      <vt:lpstr> What’s the Purpose of these Classification Questions for Growing Up Mammal? </vt:lpstr>
      <vt:lpstr>Slide 39</vt:lpstr>
      <vt:lpstr>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Luxury</dc:title>
  <dc:creator>Dia</dc:creator>
  <cp:lastModifiedBy>Dia</cp:lastModifiedBy>
  <cp:revision>183</cp:revision>
  <dcterms:created xsi:type="dcterms:W3CDTF">2015-05-24T04:15:57Z</dcterms:created>
  <dcterms:modified xsi:type="dcterms:W3CDTF">2015-08-05T03:48:38Z</dcterms:modified>
</cp:coreProperties>
</file>