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303" r:id="rId3"/>
    <p:sldId id="304" r:id="rId4"/>
    <p:sldId id="311" r:id="rId5"/>
    <p:sldId id="257" r:id="rId6"/>
    <p:sldId id="258" r:id="rId7"/>
    <p:sldId id="260" r:id="rId8"/>
    <p:sldId id="261" r:id="rId9"/>
    <p:sldId id="312" r:id="rId10"/>
    <p:sldId id="264" r:id="rId11"/>
    <p:sldId id="265" r:id="rId12"/>
    <p:sldId id="306" r:id="rId13"/>
    <p:sldId id="262" r:id="rId14"/>
    <p:sldId id="263" r:id="rId15"/>
    <p:sldId id="266" r:id="rId16"/>
    <p:sldId id="267" r:id="rId17"/>
    <p:sldId id="313" r:id="rId18"/>
    <p:sldId id="268" r:id="rId19"/>
    <p:sldId id="269" r:id="rId20"/>
    <p:sldId id="315" r:id="rId21"/>
    <p:sldId id="270" r:id="rId22"/>
    <p:sldId id="271" r:id="rId23"/>
    <p:sldId id="272" r:id="rId24"/>
    <p:sldId id="273" r:id="rId25"/>
    <p:sldId id="274" r:id="rId26"/>
    <p:sldId id="275" r:id="rId27"/>
    <p:sldId id="276" r:id="rId28"/>
    <p:sldId id="277" r:id="rId29"/>
    <p:sldId id="278" r:id="rId30"/>
    <p:sldId id="279" r:id="rId31"/>
    <p:sldId id="280" r:id="rId32"/>
    <p:sldId id="309" r:id="rId33"/>
    <p:sldId id="310" r:id="rId34"/>
    <p:sldId id="308" r:id="rId35"/>
    <p:sldId id="281" r:id="rId36"/>
    <p:sldId id="282" r:id="rId37"/>
    <p:sldId id="283" r:id="rId38"/>
    <p:sldId id="284" r:id="rId39"/>
    <p:sldId id="285" r:id="rId40"/>
    <p:sldId id="286" r:id="rId41"/>
    <p:sldId id="307" r:id="rId42"/>
    <p:sldId id="287" r:id="rId43"/>
    <p:sldId id="292" r:id="rId44"/>
    <p:sldId id="288" r:id="rId45"/>
    <p:sldId id="289" r:id="rId46"/>
    <p:sldId id="290" r:id="rId47"/>
    <p:sldId id="293" r:id="rId48"/>
    <p:sldId id="294" r:id="rId49"/>
    <p:sldId id="295" r:id="rId50"/>
    <p:sldId id="291" r:id="rId51"/>
    <p:sldId id="316" r:id="rId52"/>
    <p:sldId id="326" r:id="rId53"/>
    <p:sldId id="318" r:id="rId54"/>
    <p:sldId id="317" r:id="rId55"/>
    <p:sldId id="325" r:id="rId56"/>
    <p:sldId id="329" r:id="rId57"/>
    <p:sldId id="330" r:id="rId58"/>
    <p:sldId id="327" r:id="rId59"/>
    <p:sldId id="328" r:id="rId60"/>
    <p:sldId id="331" r:id="rId61"/>
    <p:sldId id="332" r:id="rId62"/>
    <p:sldId id="333" r:id="rId63"/>
    <p:sldId id="334" r:id="rId64"/>
    <p:sldId id="297" r:id="rId65"/>
    <p:sldId id="296" r:id="rId66"/>
    <p:sldId id="314" r:id="rId67"/>
    <p:sldId id="298" r:id="rId68"/>
    <p:sldId id="300"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26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2535B7-AF77-46C9-B66C-90DB78E14B5D}" type="datetimeFigureOut">
              <a:rPr lang="en-US" smtClean="0"/>
              <a:pPr/>
              <a:t>6/15/2015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54919F-D5EA-46D1-945D-13EFC468F30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54919F-D5EA-46D1-945D-13EFC468F30E}" type="slidenum">
              <a:rPr lang="en-US" smtClean="0"/>
              <a:pPr/>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oogle.com/imgres?imgurl=http://www.cnhfoundation.org/wp-content/uploads/2014/02/Happy-Kids.jpg&amp;imgrefurl=http://www.cnhfoundation.org/&amp;h=532&amp;w=800&amp;tbnid=EttFbfmLZCvLFM:&amp;zoom=1&amp;docid=_YUOZSRVflio7M&amp;ei=9oh-VYvGNIO9yQSX5J-gAQ&amp;tbm=isch&amp;ved=0CEQQMygSMBJqFQoTCIuZo6ugkcYCFYNekgodF_IHFA</a:t>
            </a:r>
            <a:endParaRPr lang="en-US" dirty="0"/>
          </a:p>
        </p:txBody>
      </p:sp>
      <p:sp>
        <p:nvSpPr>
          <p:cNvPr id="4" name="Slide Number Placeholder 3"/>
          <p:cNvSpPr>
            <a:spLocks noGrp="1"/>
          </p:cNvSpPr>
          <p:nvPr>
            <p:ph type="sldNum" sz="quarter" idx="10"/>
          </p:nvPr>
        </p:nvSpPr>
        <p:spPr/>
        <p:txBody>
          <a:bodyPr/>
          <a:lstStyle/>
          <a:p>
            <a:fld id="{1B54919F-D5EA-46D1-945D-13EFC468F30E}" type="slidenum">
              <a:rPr lang="en-US" smtClean="0"/>
              <a:pPr/>
              <a:t>67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D68099-FF2A-4A13-ACD0-D80F7A6DEAFF}" type="datetimeFigureOut">
              <a:rPr lang="en-US" smtClean="0"/>
              <a:pPr/>
              <a:t>6/15/2015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579CB-9B9B-44F8-BE05-38606F54973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D68099-FF2A-4A13-ACD0-D80F7A6DEAFF}" type="datetimeFigureOut">
              <a:rPr lang="en-US" smtClean="0"/>
              <a:pPr/>
              <a:t>6/15/2015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579CB-9B9B-44F8-BE05-38606F54973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D68099-FF2A-4A13-ACD0-D80F7A6DEAFF}" type="datetimeFigureOut">
              <a:rPr lang="en-US" smtClean="0"/>
              <a:pPr/>
              <a:t>6/15/2015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579CB-9B9B-44F8-BE05-38606F54973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D68099-FF2A-4A13-ACD0-D80F7A6DEAFF}" type="datetimeFigureOut">
              <a:rPr lang="en-US" smtClean="0"/>
              <a:pPr/>
              <a:t>6/15/2015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579CB-9B9B-44F8-BE05-38606F54973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D68099-FF2A-4A13-ACD0-D80F7A6DEAFF}" type="datetimeFigureOut">
              <a:rPr lang="en-US" smtClean="0"/>
              <a:pPr/>
              <a:t>6/15/2015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579CB-9B9B-44F8-BE05-38606F54973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D68099-FF2A-4A13-ACD0-D80F7A6DEAFF}" type="datetimeFigureOut">
              <a:rPr lang="en-US" smtClean="0"/>
              <a:pPr/>
              <a:t>6/15/2015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7579CB-9B9B-44F8-BE05-38606F54973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D68099-FF2A-4A13-ACD0-D80F7A6DEAFF}" type="datetimeFigureOut">
              <a:rPr lang="en-US" smtClean="0"/>
              <a:pPr/>
              <a:t>6/15/2015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7579CB-9B9B-44F8-BE05-38606F54973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D68099-FF2A-4A13-ACD0-D80F7A6DEAFF}" type="datetimeFigureOut">
              <a:rPr lang="en-US" smtClean="0"/>
              <a:pPr/>
              <a:t>6/15/2015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7579CB-9B9B-44F8-BE05-38606F54973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68099-FF2A-4A13-ACD0-D80F7A6DEAFF}" type="datetimeFigureOut">
              <a:rPr lang="en-US" smtClean="0"/>
              <a:pPr/>
              <a:t>6/15/2015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7579CB-9B9B-44F8-BE05-38606F54973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D68099-FF2A-4A13-ACD0-D80F7A6DEAFF}" type="datetimeFigureOut">
              <a:rPr lang="en-US" smtClean="0"/>
              <a:pPr/>
              <a:t>6/15/2015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7579CB-9B9B-44F8-BE05-38606F54973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D68099-FF2A-4A13-ACD0-D80F7A6DEAFF}" type="datetimeFigureOut">
              <a:rPr lang="en-US" smtClean="0"/>
              <a:pPr/>
              <a:t>6/15/2015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7579CB-9B9B-44F8-BE05-38606F54973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D68099-FF2A-4A13-ACD0-D80F7A6DEAFF}" type="datetimeFigureOut">
              <a:rPr lang="en-US" smtClean="0"/>
              <a:pPr/>
              <a:t>6/15/2015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7579CB-9B9B-44F8-BE05-38606F54973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Dia@ScienceNaturally.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www.maptools.com/tutorials/lat_lon/definition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en.wikipedia.org/wiki/Geodynamics" TargetMode="External"/><Relationship Id="rId2" Type="http://schemas.openxmlformats.org/officeDocument/2006/relationships/hyperlink" Target="http://en.wikipedia.org/wiki/Geodesy"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04800"/>
            <a:ext cx="8458200" cy="1524000"/>
          </a:xfrm>
        </p:spPr>
        <p:txBody>
          <a:bodyPr>
            <a:normAutofit fontScale="90000"/>
          </a:bodyPr>
          <a:lstStyle/>
          <a:p>
            <a:r>
              <a:rPr lang="en-US" sz="3300" dirty="0" smtClean="0"/>
              <a:t>Creativity, Curiosity and Critical Thinking Combined: </a:t>
            </a:r>
            <a:r>
              <a:rPr lang="en-US" sz="3100" dirty="0" smtClean="0"/>
              <a:t/>
            </a:r>
            <a:br>
              <a:rPr lang="en-US" sz="3100" dirty="0" smtClean="0"/>
            </a:br>
            <a:r>
              <a:rPr lang="en-US" dirty="0" smtClean="0"/>
              <a:t>Sparking Your Child's Interest in Science</a:t>
            </a:r>
            <a:endParaRPr lang="en-US" dirty="0"/>
          </a:p>
        </p:txBody>
      </p:sp>
      <p:sp>
        <p:nvSpPr>
          <p:cNvPr id="3" name="Subtitle 2"/>
          <p:cNvSpPr>
            <a:spLocks noGrp="1"/>
          </p:cNvSpPr>
          <p:nvPr>
            <p:ph type="subTitle" idx="1"/>
          </p:nvPr>
        </p:nvSpPr>
        <p:spPr>
          <a:xfrm>
            <a:off x="1371600" y="4876800"/>
            <a:ext cx="6400800" cy="1676400"/>
          </a:xfrm>
        </p:spPr>
        <p:txBody>
          <a:bodyPr>
            <a:normAutofit fontScale="85000" lnSpcReduction="20000"/>
          </a:bodyPr>
          <a:lstStyle/>
          <a:p>
            <a:r>
              <a:rPr lang="en-US" dirty="0" smtClean="0">
                <a:solidFill>
                  <a:schemeClr val="tx1"/>
                </a:solidFill>
              </a:rPr>
              <a:t>    By Dia L. Michels</a:t>
            </a:r>
            <a:br>
              <a:rPr lang="en-US" dirty="0" smtClean="0">
                <a:solidFill>
                  <a:schemeClr val="tx1"/>
                </a:solidFill>
              </a:rPr>
            </a:br>
            <a:r>
              <a:rPr lang="en-US" dirty="0" smtClean="0">
                <a:solidFill>
                  <a:schemeClr val="tx1"/>
                </a:solidFill>
              </a:rPr>
              <a:t>Presentation for LLL of S. Ca/NV </a:t>
            </a:r>
            <a:br>
              <a:rPr lang="en-US" dirty="0" smtClean="0">
                <a:solidFill>
                  <a:schemeClr val="tx1"/>
                </a:solidFill>
              </a:rPr>
            </a:br>
            <a:r>
              <a:rPr lang="en-US" dirty="0" smtClean="0">
                <a:solidFill>
                  <a:schemeClr val="tx1"/>
                </a:solidFill>
              </a:rPr>
              <a:t>   May 24, 2015 </a:t>
            </a:r>
            <a:br>
              <a:rPr lang="en-US" dirty="0" smtClean="0">
                <a:solidFill>
                  <a:schemeClr val="tx1"/>
                </a:solidFill>
              </a:rPr>
            </a:br>
            <a:r>
              <a:rPr lang="en-US" sz="1900" dirty="0" smtClean="0">
                <a:solidFill>
                  <a:schemeClr val="tx1"/>
                </a:solidFill>
              </a:rPr>
              <a:t/>
            </a:r>
            <a:br>
              <a:rPr lang="en-US" sz="1900" dirty="0" smtClean="0">
                <a:solidFill>
                  <a:schemeClr val="tx1"/>
                </a:solidFill>
              </a:rPr>
            </a:br>
            <a:r>
              <a:rPr lang="en-US" sz="1900" dirty="0" smtClean="0">
                <a:solidFill>
                  <a:schemeClr val="tx1"/>
                </a:solidFill>
              </a:rPr>
              <a:t> [Permission granted to use, edit or copy. </a:t>
            </a:r>
            <a:br>
              <a:rPr lang="en-US" sz="1900" dirty="0" smtClean="0">
                <a:solidFill>
                  <a:schemeClr val="tx1"/>
                </a:solidFill>
              </a:rPr>
            </a:br>
            <a:r>
              <a:rPr lang="en-US" sz="1900" dirty="0" smtClean="0">
                <a:solidFill>
                  <a:schemeClr val="tx1"/>
                </a:solidFill>
              </a:rPr>
              <a:t>Feedback welcome! </a:t>
            </a:r>
            <a:r>
              <a:rPr lang="en-US" sz="1900" dirty="0" smtClean="0">
                <a:solidFill>
                  <a:schemeClr val="tx1"/>
                </a:solidFill>
                <a:hlinkClick r:id="rId2"/>
              </a:rPr>
              <a:t>Dia@ScienceNaturally.com</a:t>
            </a:r>
            <a:r>
              <a:rPr lang="en-US" sz="1900" dirty="0" smtClean="0">
                <a:solidFill>
                  <a:schemeClr val="tx1"/>
                </a:solidFill>
              </a:rPr>
              <a:t>]</a:t>
            </a:r>
            <a:endParaRPr lang="en-US" dirty="0" smtClean="0">
              <a:solidFill>
                <a:schemeClr val="tx1"/>
              </a:solidFill>
            </a:endParaRPr>
          </a:p>
          <a:p>
            <a:endParaRPr lang="en-US" dirty="0"/>
          </a:p>
        </p:txBody>
      </p:sp>
      <p:pic>
        <p:nvPicPr>
          <p:cNvPr id="5" name="Picture 4" descr="Kid-with-magnifying-glass.jpg"/>
          <p:cNvPicPr>
            <a:picLocks noChangeAspect="1"/>
          </p:cNvPicPr>
          <p:nvPr/>
        </p:nvPicPr>
        <p:blipFill>
          <a:blip r:embed="rId3" cstate="print"/>
          <a:stretch>
            <a:fillRect/>
          </a:stretch>
        </p:blipFill>
        <p:spPr>
          <a:xfrm>
            <a:off x="2590800" y="1905000"/>
            <a:ext cx="4190657" cy="279516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Guesses?</a:t>
            </a:r>
            <a:endParaRPr lang="en-US" dirty="0"/>
          </a:p>
        </p:txBody>
      </p:sp>
      <p:sp>
        <p:nvSpPr>
          <p:cNvPr id="3" name="Content Placeholder 2"/>
          <p:cNvSpPr>
            <a:spLocks noGrp="1"/>
          </p:cNvSpPr>
          <p:nvPr>
            <p:ph idx="1"/>
          </p:nvPr>
        </p:nvSpPr>
        <p:spPr>
          <a:xfrm>
            <a:off x="990600" y="1600200"/>
            <a:ext cx="7696200" cy="4525963"/>
          </a:xfrm>
        </p:spPr>
        <p:txBody>
          <a:bodyPr>
            <a:normAutofit fontScale="92500" lnSpcReduction="20000"/>
          </a:bodyPr>
          <a:lstStyle/>
          <a:p>
            <a:r>
              <a:rPr lang="en-US" dirty="0" smtClean="0"/>
              <a:t>No oxygen in water</a:t>
            </a:r>
          </a:p>
          <a:p>
            <a:r>
              <a:rPr lang="en-US" dirty="0" smtClean="0"/>
              <a:t>We added chlorinated water</a:t>
            </a:r>
          </a:p>
          <a:p>
            <a:r>
              <a:rPr lang="en-US" dirty="0" smtClean="0"/>
              <a:t>We took too much water out</a:t>
            </a:r>
          </a:p>
          <a:p>
            <a:r>
              <a:rPr lang="en-US" dirty="0" smtClean="0"/>
              <a:t>We didn’t take enough water out</a:t>
            </a:r>
          </a:p>
          <a:p>
            <a:r>
              <a:rPr lang="en-US" dirty="0" smtClean="0"/>
              <a:t>We added salt water</a:t>
            </a:r>
          </a:p>
          <a:p>
            <a:r>
              <a:rPr lang="en-US" dirty="0" smtClean="0"/>
              <a:t>We didn’t feed the fish</a:t>
            </a:r>
          </a:p>
          <a:p>
            <a:r>
              <a:rPr lang="en-US" dirty="0" smtClean="0"/>
              <a:t>The season changed</a:t>
            </a:r>
          </a:p>
          <a:p>
            <a:r>
              <a:rPr lang="en-US" dirty="0" smtClean="0"/>
              <a:t>The water was too cold</a:t>
            </a:r>
          </a:p>
          <a:p>
            <a:r>
              <a:rPr lang="en-US" dirty="0" smtClean="0"/>
              <a:t>The evaporated water re-condensed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pPr algn="ctr">
              <a:buNone/>
            </a:pPr>
            <a:r>
              <a:rPr lang="en-US" dirty="0" smtClean="0"/>
              <a:t>	Some of these may be related to </a:t>
            </a:r>
            <a:br>
              <a:rPr lang="en-US" dirty="0" smtClean="0"/>
            </a:br>
            <a:r>
              <a:rPr lang="en-US" dirty="0" smtClean="0"/>
              <a:t>the answer, but don’t help us </a:t>
            </a:r>
            <a:br>
              <a:rPr lang="en-US" dirty="0" smtClean="0"/>
            </a:br>
            <a:r>
              <a:rPr lang="en-US" dirty="0" smtClean="0"/>
              <a:t>understand what’s really going on.</a:t>
            </a:r>
            <a:endParaRPr lang="en-US" dirty="0"/>
          </a:p>
        </p:txBody>
      </p:sp>
      <p:pic>
        <p:nvPicPr>
          <p:cNvPr id="4" name="Picture 3" descr="fun question mark.jpg"/>
          <p:cNvPicPr>
            <a:picLocks noChangeAspect="1"/>
          </p:cNvPicPr>
          <p:nvPr/>
        </p:nvPicPr>
        <p:blipFill>
          <a:blip r:embed="rId2" cstate="print"/>
          <a:stretch>
            <a:fillRect/>
          </a:stretch>
        </p:blipFill>
        <p:spPr>
          <a:xfrm>
            <a:off x="3124201" y="2362200"/>
            <a:ext cx="3429000" cy="3810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371600"/>
          </a:xfrm>
        </p:spPr>
        <p:txBody>
          <a:bodyPr>
            <a:normAutofit fontScale="90000"/>
          </a:bodyPr>
          <a:lstStyle/>
          <a:p>
            <a:r>
              <a:rPr lang="en-US" dirty="0" smtClean="0"/>
              <a:t>Let’s review what we know…</a:t>
            </a:r>
            <a:br>
              <a:rPr lang="en-US" dirty="0" smtClean="0"/>
            </a:br>
            <a:r>
              <a:rPr lang="en-US" dirty="0" smtClean="0"/>
              <a:t>_______________________</a:t>
            </a:r>
            <a:endParaRPr lang="en-US" dirty="0"/>
          </a:p>
        </p:txBody>
      </p:sp>
      <p:sp>
        <p:nvSpPr>
          <p:cNvPr id="3" name="Content Placeholder 2"/>
          <p:cNvSpPr>
            <a:spLocks noGrp="1"/>
          </p:cNvSpPr>
          <p:nvPr>
            <p:ph idx="1"/>
          </p:nvPr>
        </p:nvSpPr>
        <p:spPr>
          <a:xfrm>
            <a:off x="457200" y="2514600"/>
            <a:ext cx="8229600" cy="3611563"/>
          </a:xfrm>
        </p:spPr>
        <p:txBody>
          <a:bodyPr>
            <a:normAutofit/>
          </a:bodyPr>
          <a:lstStyle/>
          <a:p>
            <a:pPr algn="ctr"/>
            <a:r>
              <a:rPr lang="en-US" sz="4000" dirty="0" smtClean="0"/>
              <a:t>What were our instructions?</a:t>
            </a:r>
          </a:p>
          <a:p>
            <a:pPr algn="ctr"/>
            <a:r>
              <a:rPr lang="en-US" sz="4000" dirty="0" smtClean="0"/>
              <a:t>What did we do?</a:t>
            </a:r>
          </a:p>
          <a:p>
            <a:pPr algn="ctr"/>
            <a:r>
              <a:rPr lang="en-US" sz="4000" dirty="0" smtClean="0"/>
              <a:t>What didn’t we do?</a:t>
            </a:r>
            <a:endParaRPr lang="en-US" sz="4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andraisers-slideshow.jpg"/>
          <p:cNvPicPr>
            <a:picLocks noGrp="1" noChangeAspect="1"/>
          </p:cNvPicPr>
          <p:nvPr>
            <p:ph idx="1"/>
          </p:nvPr>
        </p:nvPicPr>
        <p:blipFill>
          <a:blip r:embed="rId2" cstate="print"/>
          <a:stretch>
            <a:fillRect/>
          </a:stretch>
        </p:blipFill>
        <p:spPr>
          <a:xfrm>
            <a:off x="914400" y="2110581"/>
            <a:ext cx="7315200" cy="3505200"/>
          </a:xfrm>
        </p:spPr>
      </p:pic>
      <p:sp>
        <p:nvSpPr>
          <p:cNvPr id="6" name="TextBox 5"/>
          <p:cNvSpPr txBox="1"/>
          <p:nvPr/>
        </p:nvSpPr>
        <p:spPr>
          <a:xfrm>
            <a:off x="990600" y="762000"/>
            <a:ext cx="7467600" cy="707886"/>
          </a:xfrm>
          <a:prstGeom prst="rect">
            <a:avLst/>
          </a:prstGeom>
          <a:noFill/>
        </p:spPr>
        <p:txBody>
          <a:bodyPr wrap="square" rtlCol="0">
            <a:spAutoFit/>
          </a:bodyPr>
          <a:lstStyle/>
          <a:p>
            <a:pPr algn="ctr"/>
            <a:r>
              <a:rPr lang="en-US" sz="4000" dirty="0" smtClean="0"/>
              <a:t>We didn’t take any water out!</a:t>
            </a:r>
            <a:endParaRPr lang="en-US" sz="4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524000"/>
          </a:xfrm>
        </p:spPr>
        <p:txBody>
          <a:bodyPr>
            <a:noAutofit/>
          </a:bodyPr>
          <a:lstStyle/>
          <a:p>
            <a:r>
              <a:rPr lang="en-US" sz="3600" dirty="0" smtClean="0"/>
              <a:t>   But…</a:t>
            </a:r>
            <a:br>
              <a:rPr lang="en-US" sz="3600" dirty="0" smtClean="0"/>
            </a:br>
            <a:r>
              <a:rPr lang="en-US" sz="3600" dirty="0" smtClean="0"/>
              <a:t>The goal is not just knowing the answer,</a:t>
            </a:r>
            <a:br>
              <a:rPr lang="en-US" sz="3600" dirty="0" smtClean="0"/>
            </a:br>
            <a:r>
              <a:rPr lang="en-US" sz="3600" dirty="0" smtClean="0"/>
              <a:t>…it’s understanding </a:t>
            </a:r>
            <a:r>
              <a:rPr lang="en-US" sz="3600" i="1" dirty="0" smtClean="0"/>
              <a:t>Why?</a:t>
            </a:r>
            <a:endParaRPr lang="en-US" sz="3600" dirty="0"/>
          </a:p>
        </p:txBody>
      </p:sp>
      <p:sp>
        <p:nvSpPr>
          <p:cNvPr id="3" name="Content Placeholder 2"/>
          <p:cNvSpPr>
            <a:spLocks noGrp="1"/>
          </p:cNvSpPr>
          <p:nvPr>
            <p:ph idx="1"/>
          </p:nvPr>
        </p:nvSpPr>
        <p:spPr>
          <a:xfrm>
            <a:off x="457200" y="2362200"/>
            <a:ext cx="8229600" cy="3763963"/>
          </a:xfrm>
        </p:spPr>
        <p:txBody>
          <a:bodyPr/>
          <a:lstStyle/>
          <a:p>
            <a:pPr>
              <a:buNone/>
            </a:pPr>
            <a:r>
              <a:rPr lang="en-US" dirty="0" smtClean="0"/>
              <a:t>	</a:t>
            </a:r>
            <a:endParaRPr lang="en-US" dirty="0"/>
          </a:p>
        </p:txBody>
      </p:sp>
      <p:pic>
        <p:nvPicPr>
          <p:cNvPr id="5" name="Picture 4" descr="Teacher-with-kids.png"/>
          <p:cNvPicPr>
            <a:picLocks noChangeAspect="1"/>
          </p:cNvPicPr>
          <p:nvPr/>
        </p:nvPicPr>
        <p:blipFill>
          <a:blip r:embed="rId2" cstate="print"/>
          <a:stretch>
            <a:fillRect/>
          </a:stretch>
        </p:blipFill>
        <p:spPr>
          <a:xfrm>
            <a:off x="1371601" y="2590800"/>
            <a:ext cx="6477000" cy="388222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Lateral Thought #1</a:t>
            </a:r>
            <a:endParaRPr lang="en-US" dirty="0"/>
          </a:p>
        </p:txBody>
      </p:sp>
      <p:pic>
        <p:nvPicPr>
          <p:cNvPr id="4" name="Content Placeholder 3" descr="lateral thinkin gpuzzle.jpg"/>
          <p:cNvPicPr>
            <a:picLocks noGrp="1" noChangeAspect="1"/>
          </p:cNvPicPr>
          <p:nvPr>
            <p:ph idx="1"/>
          </p:nvPr>
        </p:nvPicPr>
        <p:blipFill>
          <a:blip r:embed="rId2" cstate="print"/>
          <a:stretch>
            <a:fillRect/>
          </a:stretch>
        </p:blipFill>
        <p:spPr>
          <a:xfrm>
            <a:off x="2362200" y="1676400"/>
            <a:ext cx="4175760" cy="3786494"/>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dirty="0" smtClean="0"/>
              <a:t>What Do We Know About </a:t>
            </a:r>
            <a:br>
              <a:rPr lang="en-US" dirty="0" smtClean="0"/>
            </a:br>
            <a:r>
              <a:rPr lang="en-US" dirty="0" smtClean="0"/>
              <a:t>All Living Things?</a:t>
            </a:r>
            <a:endParaRPr lang="en-US" dirty="0"/>
          </a:p>
        </p:txBody>
      </p:sp>
      <p:pic>
        <p:nvPicPr>
          <p:cNvPr id="6" name="Content Placeholder 5" descr="information_items_1434.jpg"/>
          <p:cNvPicPr>
            <a:picLocks noGrp="1" noChangeAspect="1"/>
          </p:cNvPicPr>
          <p:nvPr>
            <p:ph idx="1"/>
          </p:nvPr>
        </p:nvPicPr>
        <p:blipFill>
          <a:blip r:embed="rId2" cstate="print"/>
          <a:stretch>
            <a:fillRect/>
          </a:stretch>
        </p:blipFill>
        <p:spPr>
          <a:xfrm>
            <a:off x="685801" y="1867164"/>
            <a:ext cx="8018282" cy="4381236"/>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iving things.png"/>
          <p:cNvPicPr>
            <a:picLocks noGrp="1" noChangeAspect="1"/>
          </p:cNvPicPr>
          <p:nvPr>
            <p:ph idx="1"/>
          </p:nvPr>
        </p:nvPicPr>
        <p:blipFill>
          <a:blip r:embed="rId2" cstate="print"/>
          <a:stretch>
            <a:fillRect/>
          </a:stretch>
        </p:blipFill>
        <p:spPr>
          <a:xfrm>
            <a:off x="609600" y="609600"/>
            <a:ext cx="8229600" cy="57912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eschooltoday.com/science/needs-of-living-organisms/images/basic-needs-of-living-things.png"/>
          <p:cNvPicPr>
            <a:picLocks noGrp="1" noChangeAspect="1" noChangeArrowheads="1"/>
          </p:cNvPicPr>
          <p:nvPr>
            <p:ph idx="1"/>
          </p:nvPr>
        </p:nvPicPr>
        <p:blipFill>
          <a:blip r:embed="rId2" cstate="print"/>
          <a:srcRect/>
          <a:stretch>
            <a:fillRect/>
          </a:stretch>
        </p:blipFill>
        <p:spPr bwMode="auto">
          <a:xfrm>
            <a:off x="914400" y="685800"/>
            <a:ext cx="7352463" cy="56388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they all pee and poop!</a:t>
            </a:r>
            <a:endParaRPr lang="en-US" dirty="0"/>
          </a:p>
        </p:txBody>
      </p:sp>
      <p:pic>
        <p:nvPicPr>
          <p:cNvPr id="4" name="Content Placeholder 3" descr="Just+a+bear+pooping+in+the+woods+we+need+a_38e0a3_3946794.jpg"/>
          <p:cNvPicPr>
            <a:picLocks noGrp="1" noChangeAspect="1"/>
          </p:cNvPicPr>
          <p:nvPr>
            <p:ph idx="1"/>
          </p:nvPr>
        </p:nvPicPr>
        <p:blipFill>
          <a:blip r:embed="rId2" cstate="print"/>
          <a:stretch>
            <a:fillRect/>
          </a:stretch>
        </p:blipFill>
        <p:spPr>
          <a:xfrm>
            <a:off x="1575049" y="1600200"/>
            <a:ext cx="6044951" cy="4525963"/>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38200"/>
          </a:xfrm>
        </p:spPr>
        <p:txBody>
          <a:bodyPr>
            <a:noAutofit/>
          </a:bodyPr>
          <a:lstStyle/>
          <a:p>
            <a:r>
              <a:rPr lang="en-US" sz="4000" dirty="0" smtClean="0"/>
              <a:t>Knowledge</a:t>
            </a:r>
            <a:r>
              <a:rPr lang="en-US" sz="3200" dirty="0" smtClean="0"/>
              <a:t/>
            </a:r>
            <a:br>
              <a:rPr lang="en-US" sz="3200" dirty="0" smtClean="0"/>
            </a:br>
            <a:endParaRPr lang="en-US" sz="3200" dirty="0" smtClean="0"/>
          </a:p>
        </p:txBody>
      </p:sp>
      <p:sp>
        <p:nvSpPr>
          <p:cNvPr id="3" name="Content Placeholder 2"/>
          <p:cNvSpPr>
            <a:spLocks noGrp="1"/>
          </p:cNvSpPr>
          <p:nvPr>
            <p:ph idx="1"/>
          </p:nvPr>
        </p:nvSpPr>
        <p:spPr>
          <a:xfrm>
            <a:off x="457200" y="1143000"/>
            <a:ext cx="8229600" cy="3581401"/>
          </a:xfrm>
        </p:spPr>
        <p:txBody>
          <a:bodyPr/>
          <a:lstStyle/>
          <a:p>
            <a:pPr algn="ctr">
              <a:buNone/>
            </a:pPr>
            <a:r>
              <a:rPr lang="en-US" sz="1400" b="1" i="1" dirty="0" smtClean="0"/>
              <a:t>__________________________________</a:t>
            </a:r>
          </a:p>
          <a:p>
            <a:pPr algn="ctr">
              <a:buNone/>
            </a:pPr>
            <a:endParaRPr lang="en-US" sz="1000" b="1" i="1" dirty="0" smtClean="0"/>
          </a:p>
          <a:p>
            <a:pPr algn="ctr">
              <a:buNone/>
            </a:pPr>
            <a:r>
              <a:rPr lang="en-US" sz="2800" b="1" i="1" dirty="0" smtClean="0"/>
              <a:t>Facts</a:t>
            </a:r>
            <a:r>
              <a:rPr lang="en-US" sz="2800" dirty="0" smtClean="0"/>
              <a:t> and </a:t>
            </a:r>
            <a:r>
              <a:rPr lang="en-US" sz="2800" b="1" i="1" dirty="0" smtClean="0"/>
              <a:t>information</a:t>
            </a:r>
            <a:r>
              <a:rPr lang="en-US" sz="2800" dirty="0" smtClean="0"/>
              <a:t> have to be learned.</a:t>
            </a:r>
          </a:p>
          <a:p>
            <a:pPr algn="ctr">
              <a:buNone/>
            </a:pPr>
            <a:r>
              <a:rPr lang="en-US" sz="2800" b="1" i="1" dirty="0" smtClean="0"/>
              <a:t>Skills</a:t>
            </a:r>
            <a:r>
              <a:rPr lang="en-US" sz="2800" dirty="0" smtClean="0"/>
              <a:t> help you connect the dots between</a:t>
            </a:r>
            <a:endParaRPr lang="en-US" sz="1400" dirty="0"/>
          </a:p>
          <a:p>
            <a:pPr algn="ctr">
              <a:buNone/>
            </a:pPr>
            <a:r>
              <a:rPr lang="en-US" sz="2800" dirty="0" smtClean="0"/>
              <a:t>the facts and information.</a:t>
            </a:r>
            <a:endParaRPr lang="en-US" sz="2800" dirty="0"/>
          </a:p>
        </p:txBody>
      </p:sp>
      <p:pic>
        <p:nvPicPr>
          <p:cNvPr id="5" name="Picture 4" descr="connect_the_dots.jpg"/>
          <p:cNvPicPr>
            <a:picLocks noChangeAspect="1"/>
          </p:cNvPicPr>
          <p:nvPr/>
        </p:nvPicPr>
        <p:blipFill>
          <a:blip r:embed="rId2" cstate="print"/>
          <a:stretch>
            <a:fillRect/>
          </a:stretch>
        </p:blipFill>
        <p:spPr>
          <a:xfrm>
            <a:off x="1847850" y="3352800"/>
            <a:ext cx="5543550" cy="28194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0661" name="Picture 5" descr="http://image.slidesharecdn.com/urinarysystem-120515172410-phpapp01/95/urinary-system-2-728.jpg?cb=1337120715"/>
          <p:cNvPicPr>
            <a:picLocks noChangeAspect="1" noChangeArrowheads="1"/>
          </p:cNvPicPr>
          <p:nvPr/>
        </p:nvPicPr>
        <p:blipFill>
          <a:blip r:embed="rId2" cstate="print"/>
          <a:srcRect/>
          <a:stretch>
            <a:fillRect/>
          </a:stretch>
        </p:blipFill>
        <p:spPr bwMode="auto">
          <a:xfrm>
            <a:off x="685800" y="381001"/>
            <a:ext cx="7696200" cy="57150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Lateral Thought #2</a:t>
            </a:r>
          </a:p>
        </p:txBody>
      </p:sp>
      <p:pic>
        <p:nvPicPr>
          <p:cNvPr id="5" name="Content Placeholder 3" descr="lateral thinkin gpuzzle.jpg"/>
          <p:cNvPicPr>
            <a:picLocks noChangeAspect="1"/>
          </p:cNvPicPr>
          <p:nvPr/>
        </p:nvPicPr>
        <p:blipFill>
          <a:blip r:embed="rId2" cstate="print"/>
          <a:stretch>
            <a:fillRect/>
          </a:stretch>
        </p:blipFill>
        <p:spPr>
          <a:xfrm>
            <a:off x="2362200" y="1676400"/>
            <a:ext cx="4175760" cy="378649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Make Salt?</a:t>
            </a:r>
            <a:endParaRPr lang="en-US" dirty="0"/>
          </a:p>
        </p:txBody>
      </p:sp>
      <p:pic>
        <p:nvPicPr>
          <p:cNvPr id="4" name="Content Placeholder 3" descr="Salt-014.jpg"/>
          <p:cNvPicPr>
            <a:picLocks noGrp="1" noChangeAspect="1"/>
          </p:cNvPicPr>
          <p:nvPr>
            <p:ph idx="1"/>
          </p:nvPr>
        </p:nvPicPr>
        <p:blipFill>
          <a:blip r:embed="rId2" cstate="print"/>
          <a:stretch>
            <a:fillRect/>
          </a:stretch>
        </p:blipFill>
        <p:spPr>
          <a:xfrm>
            <a:off x="800364" y="1600200"/>
            <a:ext cx="7543272" cy="4525963"/>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Buy It In A Store!</a:t>
            </a:r>
            <a:endParaRPr lang="en-US" dirty="0"/>
          </a:p>
        </p:txBody>
      </p:sp>
      <p:pic>
        <p:nvPicPr>
          <p:cNvPr id="4" name="Content Placeholder 3" descr="Henrys-Grocery-Shelves.jpg"/>
          <p:cNvPicPr>
            <a:picLocks noGrp="1" noChangeAspect="1"/>
          </p:cNvPicPr>
          <p:nvPr>
            <p:ph idx="1"/>
          </p:nvPr>
        </p:nvPicPr>
        <p:blipFill>
          <a:blip r:embed="rId2" cstate="print"/>
          <a:stretch>
            <a:fillRect/>
          </a:stretch>
        </p:blipFill>
        <p:spPr>
          <a:xfrm>
            <a:off x="500107" y="1600200"/>
            <a:ext cx="8143785" cy="4525963"/>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 How Would </a:t>
            </a:r>
            <a:br>
              <a:rPr lang="en-US" dirty="0" smtClean="0"/>
            </a:br>
            <a:r>
              <a:rPr lang="en-US" dirty="0" smtClean="0"/>
              <a:t>Martha Stewart Make It?</a:t>
            </a:r>
            <a:endParaRPr lang="en-US" dirty="0"/>
          </a:p>
        </p:txBody>
      </p:sp>
      <p:pic>
        <p:nvPicPr>
          <p:cNvPr id="4" name="Content Placeholder 3" descr="ocean.jpg"/>
          <p:cNvPicPr>
            <a:picLocks noGrp="1" noChangeAspect="1"/>
          </p:cNvPicPr>
          <p:nvPr>
            <p:ph idx="1"/>
          </p:nvPr>
        </p:nvPicPr>
        <p:blipFill>
          <a:blip r:embed="rId2" cstate="print"/>
          <a:stretch>
            <a:fillRect/>
          </a:stretch>
        </p:blipFill>
        <p:spPr>
          <a:xfrm>
            <a:off x="1219200" y="1752600"/>
            <a:ext cx="6502096" cy="43434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371600"/>
          </a:xfrm>
        </p:spPr>
        <p:txBody>
          <a:bodyPr>
            <a:noAutofit/>
          </a:bodyPr>
          <a:lstStyle/>
          <a:p>
            <a:r>
              <a:rPr lang="en-US" sz="4800" dirty="0" smtClean="0"/>
              <a:t>Collect Sea Water </a:t>
            </a:r>
            <a:br>
              <a:rPr lang="en-US" sz="4800" dirty="0" smtClean="0"/>
            </a:br>
            <a:r>
              <a:rPr lang="en-US" sz="4800" dirty="0" smtClean="0"/>
              <a:t>and Evaporate!</a:t>
            </a:r>
            <a:endParaRPr lang="en-US" sz="4800" dirty="0"/>
          </a:p>
        </p:txBody>
      </p:sp>
      <p:pic>
        <p:nvPicPr>
          <p:cNvPr id="4" name="Content Placeholder 3" descr="salt bowl option 1.jpg"/>
          <p:cNvPicPr>
            <a:picLocks noGrp="1" noChangeAspect="1"/>
          </p:cNvPicPr>
          <p:nvPr>
            <p:ph idx="1"/>
          </p:nvPr>
        </p:nvPicPr>
        <p:blipFill>
          <a:blip r:embed="rId2" cstate="print"/>
          <a:stretch>
            <a:fillRect/>
          </a:stretch>
        </p:blipFill>
        <p:spPr>
          <a:xfrm>
            <a:off x="2057400" y="2438400"/>
            <a:ext cx="5181600" cy="3872762"/>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Evaporation?</a:t>
            </a:r>
            <a:endParaRPr lang="en-US" dirty="0"/>
          </a:p>
        </p:txBody>
      </p:sp>
      <p:pic>
        <p:nvPicPr>
          <p:cNvPr id="4" name="Content Placeholder 3" descr="the water cycle.png"/>
          <p:cNvPicPr>
            <a:picLocks noGrp="1" noChangeAspect="1"/>
          </p:cNvPicPr>
          <p:nvPr>
            <p:ph idx="1"/>
          </p:nvPr>
        </p:nvPicPr>
        <p:blipFill>
          <a:blip r:embed="rId2" cstate="print"/>
          <a:stretch>
            <a:fillRect/>
          </a:stretch>
        </p:blipFill>
        <p:spPr>
          <a:xfrm>
            <a:off x="2133600" y="1266899"/>
            <a:ext cx="4876800" cy="5192565"/>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 to Our Aquarium…</a:t>
            </a:r>
            <a:br>
              <a:rPr lang="en-US" dirty="0" smtClean="0"/>
            </a:br>
            <a:r>
              <a:rPr lang="en-US" dirty="0" smtClean="0"/>
              <a:t>________________</a:t>
            </a:r>
            <a:endParaRPr lang="en-US" dirty="0"/>
          </a:p>
        </p:txBody>
      </p:sp>
      <p:sp>
        <p:nvSpPr>
          <p:cNvPr id="3" name="Content Placeholder 2"/>
          <p:cNvSpPr>
            <a:spLocks noGrp="1"/>
          </p:cNvSpPr>
          <p:nvPr>
            <p:ph idx="1"/>
          </p:nvPr>
        </p:nvSpPr>
        <p:spPr/>
        <p:txBody>
          <a:bodyPr>
            <a:normAutofit/>
          </a:bodyPr>
          <a:lstStyle/>
          <a:p>
            <a:pPr algn="ctr">
              <a:buNone/>
            </a:pPr>
            <a:r>
              <a:rPr lang="en-US" sz="3600" dirty="0" smtClean="0"/>
              <a:t>We know a third of the water </a:t>
            </a:r>
            <a:br>
              <a:rPr lang="en-US" sz="3600" dirty="0" smtClean="0"/>
            </a:br>
            <a:r>
              <a:rPr lang="en-US" sz="3600" dirty="0" smtClean="0"/>
              <a:t>evaporated each month.</a:t>
            </a:r>
            <a:br>
              <a:rPr lang="en-US" sz="3600" dirty="0" smtClean="0"/>
            </a:br>
            <a:endParaRPr lang="en-US" sz="1800" dirty="0" smtClean="0"/>
          </a:p>
          <a:p>
            <a:pPr algn="ctr">
              <a:buNone/>
            </a:pPr>
            <a:r>
              <a:rPr lang="en-US" sz="3600" dirty="0" smtClean="0"/>
              <a:t>Where did it go?</a:t>
            </a:r>
            <a:br>
              <a:rPr lang="en-US" sz="3600" dirty="0" smtClean="0"/>
            </a:br>
            <a:endParaRPr lang="en-US" sz="1800" dirty="0" smtClean="0"/>
          </a:p>
          <a:p>
            <a:pPr algn="ctr">
              <a:buNone/>
            </a:pPr>
            <a:r>
              <a:rPr lang="en-US" sz="3600" dirty="0" smtClean="0"/>
              <a:t>When the water evaporated, </a:t>
            </a:r>
            <a:br>
              <a:rPr lang="en-US" sz="3600" dirty="0" smtClean="0"/>
            </a:br>
            <a:r>
              <a:rPr lang="en-US" sz="3600" dirty="0" smtClean="0"/>
              <a:t>-what left the tank?</a:t>
            </a:r>
            <a:br>
              <a:rPr lang="en-US" sz="3600" dirty="0" smtClean="0"/>
            </a:br>
            <a:r>
              <a:rPr lang="en-US" sz="3600" dirty="0" smtClean="0"/>
              <a:t>-what didn’t leave the tank?</a:t>
            </a:r>
            <a:endParaRPr lang="en-US" sz="3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Pee and the Poop!</a:t>
            </a:r>
            <a:endParaRPr lang="en-US" dirty="0"/>
          </a:p>
        </p:txBody>
      </p:sp>
      <p:pic>
        <p:nvPicPr>
          <p:cNvPr id="4" name="Content Placeholder 3" descr="fish pooping.jpg"/>
          <p:cNvPicPr>
            <a:picLocks noGrp="1" noChangeAspect="1"/>
          </p:cNvPicPr>
          <p:nvPr>
            <p:ph idx="1"/>
          </p:nvPr>
        </p:nvPicPr>
        <p:blipFill>
          <a:blip r:embed="rId2" cstate="print"/>
          <a:stretch>
            <a:fillRect/>
          </a:stretch>
        </p:blipFill>
        <p:spPr>
          <a:xfrm>
            <a:off x="914400" y="1371600"/>
            <a:ext cx="7467600" cy="4286956"/>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What’s Happening to the Pee and the Poop over time?	</a:t>
            </a:r>
            <a:endParaRPr lang="en-US" dirty="0"/>
          </a:p>
        </p:txBody>
      </p:sp>
      <p:pic>
        <p:nvPicPr>
          <p:cNvPr id="4" name="Content Placeholder 3" descr="line graph.png"/>
          <p:cNvPicPr>
            <a:picLocks noGrp="1" noChangeAspect="1"/>
          </p:cNvPicPr>
          <p:nvPr>
            <p:ph idx="1"/>
          </p:nvPr>
        </p:nvPicPr>
        <p:blipFill>
          <a:blip r:embed="rId2" cstate="print"/>
          <a:stretch>
            <a:fillRect/>
          </a:stretch>
        </p:blipFill>
        <p:spPr>
          <a:xfrm>
            <a:off x="2133600" y="2133600"/>
            <a:ext cx="5017770" cy="4124859"/>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skill are we after?</a:t>
            </a:r>
            <a:endParaRPr lang="en-US" dirty="0"/>
          </a:p>
        </p:txBody>
      </p:sp>
      <p:sp>
        <p:nvSpPr>
          <p:cNvPr id="3" name="Content Placeholder 2"/>
          <p:cNvSpPr>
            <a:spLocks noGrp="1"/>
          </p:cNvSpPr>
          <p:nvPr>
            <p:ph idx="1"/>
          </p:nvPr>
        </p:nvSpPr>
        <p:spPr>
          <a:xfrm>
            <a:off x="228600" y="1447800"/>
            <a:ext cx="8610600" cy="5029200"/>
          </a:xfrm>
        </p:spPr>
        <p:txBody>
          <a:bodyPr>
            <a:normAutofit/>
          </a:bodyPr>
          <a:lstStyle/>
          <a:p>
            <a:pPr>
              <a:buNone/>
            </a:pPr>
            <a:r>
              <a:rPr lang="en-US" b="1" dirty="0" smtClean="0"/>
              <a:t> </a:t>
            </a:r>
            <a:r>
              <a:rPr lang="en-US" sz="2800" b="1" dirty="0" smtClean="0"/>
              <a:t>	</a:t>
            </a:r>
            <a:br>
              <a:rPr lang="en-US" sz="2800" b="1" dirty="0" smtClean="0"/>
            </a:br>
            <a:r>
              <a:rPr lang="en-US" sz="2800" b="1" dirty="0" smtClean="0"/>
              <a:t>Deductive reasoning</a:t>
            </a:r>
            <a:br>
              <a:rPr lang="en-US" sz="2800" b="1" dirty="0" smtClean="0"/>
            </a:br>
            <a:r>
              <a:rPr lang="en-US" sz="2800" b="1" dirty="0" smtClean="0"/>
              <a:t> 	</a:t>
            </a:r>
            <a:r>
              <a:rPr lang="en-US" sz="2800" dirty="0" smtClean="0"/>
              <a:t>the </a:t>
            </a:r>
            <a:r>
              <a:rPr lang="en-US" sz="2800" dirty="0"/>
              <a:t>process of reasoning </a:t>
            </a:r>
            <a:r>
              <a:rPr lang="en-US" sz="2800" dirty="0" smtClean="0"/>
              <a:t>from </a:t>
            </a:r>
            <a:r>
              <a:rPr lang="en-US" sz="2800" dirty="0"/>
              <a:t>one or more </a:t>
            </a:r>
            <a:br>
              <a:rPr lang="en-US" sz="2800" dirty="0"/>
            </a:br>
            <a:r>
              <a:rPr lang="en-US" sz="2800" dirty="0" smtClean="0"/>
              <a:t> 	statements </a:t>
            </a:r>
            <a:r>
              <a:rPr lang="en-US" sz="2800" dirty="0"/>
              <a:t>(premises) </a:t>
            </a:r>
            <a:r>
              <a:rPr lang="en-US" sz="2800" dirty="0" smtClean="0"/>
              <a:t>to </a:t>
            </a:r>
            <a:r>
              <a:rPr lang="en-US" sz="2800" dirty="0"/>
              <a:t>reach a logically </a:t>
            </a:r>
            <a:r>
              <a:rPr lang="en-US" sz="2800" dirty="0" smtClean="0"/>
              <a:t/>
            </a:r>
            <a:br>
              <a:rPr lang="en-US" sz="2800" dirty="0" smtClean="0"/>
            </a:br>
            <a:r>
              <a:rPr lang="en-US" sz="2800" dirty="0" smtClean="0"/>
              <a:t> 	certain </a:t>
            </a:r>
            <a:r>
              <a:rPr lang="en-US" sz="2800" dirty="0"/>
              <a:t>conclusion. </a:t>
            </a:r>
            <a:endParaRPr lang="en-US" sz="2800" dirty="0" smtClean="0"/>
          </a:p>
          <a:p>
            <a:pPr>
              <a:buNone/>
            </a:pPr>
            <a:r>
              <a:rPr lang="en-US" sz="2800" b="1" dirty="0"/>
              <a:t>	</a:t>
            </a:r>
            <a:endParaRPr lang="en-US" sz="1800" b="1" dirty="0" smtClean="0"/>
          </a:p>
          <a:p>
            <a:pPr>
              <a:buNone/>
            </a:pPr>
            <a:r>
              <a:rPr lang="en-US" sz="2800" b="1" dirty="0" smtClean="0"/>
              <a:t>	Deductive </a:t>
            </a:r>
            <a:r>
              <a:rPr lang="en-US" sz="2800" b="1" dirty="0"/>
              <a:t>reasoning</a:t>
            </a:r>
            <a:r>
              <a:rPr lang="en-US" sz="2800" dirty="0"/>
              <a:t> links </a:t>
            </a:r>
            <a:r>
              <a:rPr lang="en-US" sz="2800" dirty="0" smtClean="0"/>
              <a:t>premises </a:t>
            </a:r>
            <a:r>
              <a:rPr lang="en-US" sz="2800" dirty="0"/>
              <a:t>with conclusions.</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r>
              <a:rPr lang="en-US" dirty="0" smtClean="0"/>
              <a:t>What’s happening inside our </a:t>
            </a:r>
            <a:br>
              <a:rPr lang="en-US" dirty="0" smtClean="0"/>
            </a:br>
            <a:r>
              <a:rPr lang="en-US" dirty="0" smtClean="0"/>
              <a:t>aquarium over time?</a:t>
            </a:r>
            <a:endParaRPr lang="en-US" dirty="0"/>
          </a:p>
        </p:txBody>
      </p:sp>
      <p:pic>
        <p:nvPicPr>
          <p:cNvPr id="4" name="Content Placeholder 3" descr="dirty fish tanik.JPG"/>
          <p:cNvPicPr>
            <a:picLocks noGrp="1" noChangeAspect="1"/>
          </p:cNvPicPr>
          <p:nvPr>
            <p:ph idx="1"/>
          </p:nvPr>
        </p:nvPicPr>
        <p:blipFill>
          <a:blip r:embed="rId2" cstate="print"/>
          <a:stretch>
            <a:fillRect/>
          </a:stretch>
        </p:blipFill>
        <p:spPr>
          <a:xfrm>
            <a:off x="2133600" y="2590800"/>
            <a:ext cx="4895553" cy="3273901"/>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229600" cy="1143000"/>
          </a:xfrm>
        </p:spPr>
        <p:txBody>
          <a:bodyPr>
            <a:normAutofit fontScale="90000"/>
          </a:bodyPr>
          <a:lstStyle/>
          <a:p>
            <a:r>
              <a:rPr lang="en-US" dirty="0" smtClean="0"/>
              <a:t>Some of the Original Guesses </a:t>
            </a:r>
            <a:br>
              <a:rPr lang="en-US" dirty="0" smtClean="0"/>
            </a:br>
            <a:r>
              <a:rPr lang="en-US" dirty="0" smtClean="0"/>
              <a:t>May Be Connected!</a:t>
            </a:r>
            <a:endParaRPr lang="en-US" dirty="0"/>
          </a:p>
        </p:txBody>
      </p:sp>
      <p:sp>
        <p:nvSpPr>
          <p:cNvPr id="3" name="Content Placeholder 2"/>
          <p:cNvSpPr>
            <a:spLocks noGrp="1"/>
          </p:cNvSpPr>
          <p:nvPr>
            <p:ph idx="1"/>
          </p:nvPr>
        </p:nvSpPr>
        <p:spPr>
          <a:xfrm>
            <a:off x="838200" y="2438400"/>
            <a:ext cx="8305800" cy="4038600"/>
          </a:xfrm>
        </p:spPr>
        <p:txBody>
          <a:bodyPr>
            <a:normAutofit fontScale="92500" lnSpcReduction="20000"/>
          </a:bodyPr>
          <a:lstStyle/>
          <a:p>
            <a:r>
              <a:rPr lang="en-US" sz="2400" dirty="0" smtClean="0"/>
              <a:t>No oxygen in water</a:t>
            </a:r>
          </a:p>
          <a:p>
            <a:r>
              <a:rPr lang="en-US" sz="2400" dirty="0" smtClean="0"/>
              <a:t>We added chlorinated water</a:t>
            </a:r>
          </a:p>
          <a:p>
            <a:r>
              <a:rPr lang="en-US" sz="2400" dirty="0" smtClean="0"/>
              <a:t>We took too much water out</a:t>
            </a:r>
          </a:p>
          <a:p>
            <a:r>
              <a:rPr lang="en-US" sz="2400" dirty="0" smtClean="0"/>
              <a:t>We didn’t take enough water out</a:t>
            </a:r>
          </a:p>
          <a:p>
            <a:r>
              <a:rPr lang="en-US" sz="2400" dirty="0" smtClean="0"/>
              <a:t>We added salt water</a:t>
            </a:r>
          </a:p>
          <a:p>
            <a:r>
              <a:rPr lang="en-US" sz="2400" dirty="0" smtClean="0"/>
              <a:t>The season changed</a:t>
            </a:r>
          </a:p>
          <a:p>
            <a:r>
              <a:rPr lang="en-US" sz="2400" dirty="0" smtClean="0"/>
              <a:t>The water was too cold</a:t>
            </a:r>
          </a:p>
          <a:p>
            <a:r>
              <a:rPr lang="en-US" sz="2400" dirty="0" smtClean="0"/>
              <a:t>The evaporated water re-condenses</a:t>
            </a:r>
            <a:br>
              <a:rPr lang="en-US" sz="2400" dirty="0" smtClean="0"/>
            </a:br>
            <a:r>
              <a:rPr lang="en-US" sz="2400" dirty="0" smtClean="0"/>
              <a:t/>
            </a:r>
            <a:br>
              <a:rPr lang="en-US" sz="2400" dirty="0" smtClean="0"/>
            </a:br>
            <a:r>
              <a:rPr lang="en-US" sz="2400" dirty="0" smtClean="0"/>
              <a:t/>
            </a:r>
            <a:br>
              <a:rPr lang="en-US" sz="2400" dirty="0" smtClean="0"/>
            </a:br>
            <a:r>
              <a:rPr lang="en-US" sz="3000" dirty="0" smtClean="0"/>
              <a:t>These are great further opportunities for inquiry…</a:t>
            </a:r>
            <a:endParaRPr lang="en-US" sz="2600" dirty="0" smtClean="0"/>
          </a:p>
          <a:p>
            <a:pPr>
              <a:buNone/>
            </a:pPr>
            <a:r>
              <a:rPr lang="en-US" sz="2400" dirty="0" smtClean="0"/>
              <a:t> </a:t>
            </a:r>
          </a:p>
          <a:p>
            <a:pPr>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fontScale="90000"/>
          </a:bodyPr>
          <a:lstStyle/>
          <a:p>
            <a:r>
              <a:rPr lang="en-US" dirty="0" smtClean="0"/>
              <a:t>Extension</a:t>
            </a:r>
            <a:br>
              <a:rPr lang="en-US" dirty="0" smtClean="0"/>
            </a:br>
            <a:r>
              <a:rPr lang="en-US" dirty="0" smtClean="0"/>
              <a:t>______________________</a:t>
            </a:r>
            <a:endParaRPr lang="en-US" dirty="0"/>
          </a:p>
        </p:txBody>
      </p:sp>
      <p:sp>
        <p:nvSpPr>
          <p:cNvPr id="3" name="Content Placeholder 2"/>
          <p:cNvSpPr>
            <a:spLocks noGrp="1"/>
          </p:cNvSpPr>
          <p:nvPr>
            <p:ph idx="1"/>
          </p:nvPr>
        </p:nvSpPr>
        <p:spPr>
          <a:xfrm>
            <a:off x="457200" y="1752600"/>
            <a:ext cx="8229600" cy="4373563"/>
          </a:xfrm>
        </p:spPr>
        <p:txBody>
          <a:bodyPr>
            <a:normAutofit lnSpcReduction="10000"/>
          </a:bodyPr>
          <a:lstStyle/>
          <a:p>
            <a:pPr algn="ctr">
              <a:buNone/>
            </a:pPr>
            <a:r>
              <a:rPr lang="en-US" dirty="0" smtClean="0"/>
              <a:t>If we know that evaporation will occur…</a:t>
            </a:r>
          </a:p>
          <a:p>
            <a:pPr algn="ctr">
              <a:buNone/>
            </a:pPr>
            <a:r>
              <a:rPr lang="en-US" dirty="0" smtClean="0"/>
              <a:t>and</a:t>
            </a:r>
          </a:p>
          <a:p>
            <a:pPr algn="ctr">
              <a:buNone/>
            </a:pPr>
            <a:r>
              <a:rPr lang="en-US" dirty="0" smtClean="0"/>
              <a:t>If we know that we can’t remove more </a:t>
            </a:r>
            <a:br>
              <a:rPr lang="en-US" dirty="0" smtClean="0"/>
            </a:br>
            <a:r>
              <a:rPr lang="en-US" dirty="0" smtClean="0"/>
              <a:t>than one-third of the water in the tank without stressing the fish…</a:t>
            </a:r>
            <a:br>
              <a:rPr lang="en-US" dirty="0" smtClean="0"/>
            </a:br>
            <a:endParaRPr lang="en-US" sz="1800" dirty="0" smtClean="0"/>
          </a:p>
          <a:p>
            <a:pPr algn="ctr">
              <a:buNone/>
            </a:pPr>
            <a:r>
              <a:rPr lang="en-US" dirty="0" smtClean="0"/>
              <a:t>    When the air is dry, </a:t>
            </a:r>
            <a:br>
              <a:rPr lang="en-US" dirty="0" smtClean="0"/>
            </a:br>
            <a:r>
              <a:rPr lang="en-US" dirty="0" smtClean="0"/>
              <a:t>how do we provide fresh water and </a:t>
            </a:r>
            <a:br>
              <a:rPr lang="en-US" dirty="0" smtClean="0"/>
            </a:br>
            <a:r>
              <a:rPr lang="en-US" dirty="0" smtClean="0"/>
              <a:t>remove the solids to keep the tank clean?</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some solutions?</a:t>
            </a:r>
            <a:endParaRPr lang="en-US" dirty="0"/>
          </a:p>
        </p:txBody>
      </p:sp>
      <p:sp>
        <p:nvSpPr>
          <p:cNvPr id="3" name="Content Placeholder 2"/>
          <p:cNvSpPr>
            <a:spLocks noGrp="1"/>
          </p:cNvSpPr>
          <p:nvPr>
            <p:ph idx="1"/>
          </p:nvPr>
        </p:nvSpPr>
        <p:spPr/>
        <p:txBody>
          <a:bodyPr>
            <a:normAutofit fontScale="85000" lnSpcReduction="10000"/>
          </a:bodyPr>
          <a:lstStyle/>
          <a:p>
            <a:pPr marL="514350" indent="-514350">
              <a:buAutoNum type="arabicParenR"/>
            </a:pPr>
            <a:r>
              <a:rPr lang="en-US" dirty="0" smtClean="0"/>
              <a:t>Remove water bimonthly instead  of monthly.</a:t>
            </a:r>
          </a:p>
          <a:p>
            <a:pPr marL="514350" indent="-514350">
              <a:buFont typeface="Arial" pitchFamily="34" charset="0"/>
              <a:buAutoNum type="arabicParenR"/>
            </a:pPr>
            <a:r>
              <a:rPr lang="en-US" dirty="0" smtClean="0"/>
              <a:t>Fill up the aquarium, then remove 1/3 of the water.</a:t>
            </a:r>
          </a:p>
          <a:p>
            <a:pPr marL="514350" indent="-514350">
              <a:buFont typeface="Arial" pitchFamily="34" charset="0"/>
              <a:buAutoNum type="arabicParenR"/>
            </a:pPr>
            <a:r>
              <a:rPr lang="en-US" dirty="0" smtClean="0"/>
              <a:t>Find other ways to remove waste and toxins </a:t>
            </a:r>
            <a:br>
              <a:rPr lang="en-US" dirty="0" smtClean="0"/>
            </a:br>
            <a:r>
              <a:rPr lang="en-US" dirty="0" smtClean="0"/>
              <a:t>	(additional pumps, filters, gravel vacuum, fresh     </a:t>
            </a:r>
            <a:br>
              <a:rPr lang="en-US" dirty="0" smtClean="0"/>
            </a:br>
            <a:r>
              <a:rPr lang="en-US" dirty="0" smtClean="0"/>
              <a:t>	  plants and/or more poop-eating fish).</a:t>
            </a:r>
          </a:p>
          <a:p>
            <a:pPr marL="514350" indent="-514350">
              <a:buFont typeface="Arial" pitchFamily="34" charset="0"/>
              <a:buAutoNum type="arabicParenR"/>
            </a:pPr>
            <a:r>
              <a:rPr lang="en-US" dirty="0" smtClean="0"/>
              <a:t>Run a humidifier in the room.</a:t>
            </a:r>
          </a:p>
          <a:p>
            <a:pPr marL="514350" indent="-514350">
              <a:buFont typeface="Arial" pitchFamily="34" charset="0"/>
              <a:buAutoNum type="arabicParenR"/>
            </a:pPr>
            <a:r>
              <a:rPr lang="en-US" dirty="0" smtClean="0"/>
              <a:t>Put a tighter cover on the aquarium.</a:t>
            </a:r>
          </a:p>
          <a:p>
            <a:pPr marL="514350" indent="-514350">
              <a:buFont typeface="Arial" pitchFamily="34" charset="0"/>
              <a:buAutoNum type="arabicParenR"/>
            </a:pPr>
            <a:r>
              <a:rPr lang="en-US" dirty="0" smtClean="0"/>
              <a:t>???</a:t>
            </a:r>
          </a:p>
          <a:p>
            <a:pPr marL="514350" indent="-514350">
              <a:buFont typeface="Arial" pitchFamily="34" charset="0"/>
              <a:buAutoNum type="arabicParenR"/>
            </a:pPr>
            <a:r>
              <a:rPr lang="en-US" dirty="0" smtClean="0"/>
              <a: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Science topics addressed in just one</a:t>
            </a:r>
            <a:br>
              <a:rPr lang="en-US" dirty="0" smtClean="0"/>
            </a:br>
            <a:r>
              <a:rPr lang="en-US" dirty="0" smtClean="0"/>
              <a:t> </a:t>
            </a:r>
            <a:r>
              <a:rPr lang="en-US" i="1" dirty="0" smtClean="0"/>
              <a:t>One Minute Mystery</a:t>
            </a:r>
            <a:endParaRPr lang="en-US" dirty="0"/>
          </a:p>
        </p:txBody>
      </p:sp>
      <p:sp>
        <p:nvSpPr>
          <p:cNvPr id="3" name="Content Placeholder 2"/>
          <p:cNvSpPr>
            <a:spLocks noGrp="1"/>
          </p:cNvSpPr>
          <p:nvPr>
            <p:ph idx="1"/>
          </p:nvPr>
        </p:nvSpPr>
        <p:spPr>
          <a:xfrm>
            <a:off x="457200" y="1600200"/>
            <a:ext cx="8229600" cy="4876799"/>
          </a:xfrm>
        </p:spPr>
        <p:txBody>
          <a:bodyPr>
            <a:normAutofit fontScale="47500" lnSpcReduction="20000"/>
          </a:bodyPr>
          <a:lstStyle/>
          <a:p>
            <a:r>
              <a:rPr lang="en-US" sz="4500" dirty="0" smtClean="0"/>
              <a:t>Earth Science</a:t>
            </a:r>
          </a:p>
          <a:p>
            <a:pPr lvl="1"/>
            <a:r>
              <a:rPr lang="en-US" sz="4000" dirty="0" smtClean="0"/>
              <a:t>Water cycle</a:t>
            </a:r>
          </a:p>
          <a:p>
            <a:pPr lvl="1"/>
            <a:r>
              <a:rPr lang="en-US" sz="4000" dirty="0" smtClean="0"/>
              <a:t>Convection</a:t>
            </a:r>
          </a:p>
          <a:p>
            <a:pPr lvl="1"/>
            <a:r>
              <a:rPr lang="en-US" sz="4000" dirty="0" smtClean="0"/>
              <a:t>Meteorology</a:t>
            </a:r>
          </a:p>
          <a:p>
            <a:pPr lvl="1"/>
            <a:r>
              <a:rPr lang="en-US" sz="4000" dirty="0" smtClean="0"/>
              <a:t>Seasons</a:t>
            </a:r>
          </a:p>
          <a:p>
            <a:r>
              <a:rPr lang="en-US" sz="4500" dirty="0" smtClean="0"/>
              <a:t>Chemistry</a:t>
            </a:r>
          </a:p>
          <a:p>
            <a:pPr lvl="1"/>
            <a:r>
              <a:rPr lang="en-US" sz="4000" dirty="0" smtClean="0"/>
              <a:t>Solutes</a:t>
            </a:r>
          </a:p>
          <a:p>
            <a:pPr lvl="1"/>
            <a:r>
              <a:rPr lang="en-US" sz="4000" dirty="0" smtClean="0"/>
              <a:t>pH changes</a:t>
            </a:r>
          </a:p>
          <a:p>
            <a:pPr lvl="1"/>
            <a:r>
              <a:rPr lang="en-US" sz="4000" dirty="0" smtClean="0"/>
              <a:t>Nitrogen and Oxygen changes</a:t>
            </a:r>
          </a:p>
          <a:p>
            <a:pPr lvl="1"/>
            <a:r>
              <a:rPr lang="en-US" sz="4000" dirty="0" smtClean="0"/>
              <a:t>Waste accumulation</a:t>
            </a:r>
          </a:p>
          <a:p>
            <a:r>
              <a:rPr lang="en-US" sz="4500" dirty="0" smtClean="0"/>
              <a:t>Life Science</a:t>
            </a:r>
          </a:p>
          <a:p>
            <a:pPr lvl="1"/>
            <a:r>
              <a:rPr lang="en-US" sz="4000" dirty="0" smtClean="0"/>
              <a:t>Needs of all living things</a:t>
            </a:r>
          </a:p>
          <a:p>
            <a:pPr lvl="1"/>
            <a:r>
              <a:rPr lang="en-US" sz="4000" dirty="0" smtClean="0"/>
              <a:t>Effect of toxins in ecosystems</a:t>
            </a:r>
          </a:p>
          <a:p>
            <a:r>
              <a:rPr lang="en-US" sz="4500" dirty="0" smtClean="0"/>
              <a:t>What else??? </a:t>
            </a:r>
          </a:p>
          <a:p>
            <a:pPr lvl="1"/>
            <a:r>
              <a:rPr lang="en-US" sz="4000" dirty="0" smtClean="0"/>
              <a:t>__________________</a:t>
            </a:r>
          </a:p>
          <a:p>
            <a:pPr lvl="1"/>
            <a:r>
              <a:rPr lang="en-US" sz="4000" dirty="0" smtClean="0"/>
              <a:t>__________________</a:t>
            </a:r>
          </a:p>
          <a:p>
            <a:pPr lvl="1">
              <a:buNone/>
            </a:pPr>
            <a:endParaRPr lang="en-US" dirty="0" smtClean="0"/>
          </a:p>
          <a:p>
            <a:pPr lvl="1"/>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Take Away—</a:t>
            </a:r>
            <a:br>
              <a:rPr lang="en-US" dirty="0" smtClean="0"/>
            </a:br>
            <a:r>
              <a:rPr lang="en-US" dirty="0" smtClean="0"/>
              <a:t>Where There is Poop, There is Life!</a:t>
            </a:r>
            <a:endParaRPr lang="en-US" dirty="0"/>
          </a:p>
        </p:txBody>
      </p:sp>
      <p:pic>
        <p:nvPicPr>
          <p:cNvPr id="10" name="Content Placeholder 9" descr="Everyone poops.jpg"/>
          <p:cNvPicPr>
            <a:picLocks noGrp="1" noChangeAspect="1"/>
          </p:cNvPicPr>
          <p:nvPr>
            <p:ph idx="1"/>
          </p:nvPr>
        </p:nvPicPr>
        <p:blipFill>
          <a:blip r:embed="rId2" cstate="print"/>
          <a:stretch>
            <a:fillRect/>
          </a:stretch>
        </p:blipFill>
        <p:spPr>
          <a:xfrm>
            <a:off x="1066800" y="1828800"/>
            <a:ext cx="7543800" cy="44958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Science Questions</a:t>
            </a:r>
            <a:endParaRPr lang="en-US" dirty="0"/>
          </a:p>
        </p:txBody>
      </p:sp>
      <p:sp>
        <p:nvSpPr>
          <p:cNvPr id="3" name="Content Placeholder 2"/>
          <p:cNvSpPr>
            <a:spLocks noGrp="1"/>
          </p:cNvSpPr>
          <p:nvPr>
            <p:ph idx="1"/>
          </p:nvPr>
        </p:nvSpPr>
        <p:spPr>
          <a:xfrm>
            <a:off x="457200" y="1371600"/>
            <a:ext cx="8229600" cy="1676401"/>
          </a:xfrm>
        </p:spPr>
        <p:txBody>
          <a:bodyPr/>
          <a:lstStyle/>
          <a:p>
            <a:pPr algn="ctr">
              <a:buNone/>
            </a:pPr>
            <a:r>
              <a:rPr lang="en-US" dirty="0" smtClean="0"/>
              <a:t>	What can we do with a seemingly simple question that has one correct answer? </a:t>
            </a:r>
            <a:endParaRPr lang="en-US" dirty="0"/>
          </a:p>
        </p:txBody>
      </p:sp>
      <p:pic>
        <p:nvPicPr>
          <p:cNvPr id="4" name="Picture 3" descr="girl with pencil.jpg"/>
          <p:cNvPicPr>
            <a:picLocks noChangeAspect="1"/>
          </p:cNvPicPr>
          <p:nvPr/>
        </p:nvPicPr>
        <p:blipFill>
          <a:blip r:embed="rId2" cstate="print"/>
          <a:stretch>
            <a:fillRect/>
          </a:stretch>
        </p:blipFill>
        <p:spPr>
          <a:xfrm>
            <a:off x="2667000" y="3048000"/>
            <a:ext cx="3937000" cy="28575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0"/>
            <a:ext cx="8229600" cy="914400"/>
          </a:xfrm>
        </p:spPr>
        <p:txBody>
          <a:bodyPr>
            <a:normAutofit/>
          </a:bodyPr>
          <a:lstStyle/>
          <a:p>
            <a:r>
              <a:rPr lang="en-US" sz="2000" dirty="0" smtClean="0"/>
              <a:t>From </a:t>
            </a:r>
            <a:r>
              <a:rPr lang="en-US" sz="2000" i="1" dirty="0" smtClean="0"/>
              <a:t>101 Things Everyone Should Know about Science</a:t>
            </a:r>
            <a:br>
              <a:rPr lang="en-US" sz="2000" i="1" dirty="0" smtClean="0"/>
            </a:br>
            <a:r>
              <a:rPr lang="en-US" sz="2000" dirty="0" smtClean="0"/>
              <a:t>Question 75 </a:t>
            </a:r>
            <a:endParaRPr lang="en-US" sz="2000" dirty="0"/>
          </a:p>
        </p:txBody>
      </p:sp>
      <p:sp>
        <p:nvSpPr>
          <p:cNvPr id="3" name="Content Placeholder 2"/>
          <p:cNvSpPr>
            <a:spLocks noGrp="1"/>
          </p:cNvSpPr>
          <p:nvPr>
            <p:ph idx="1"/>
          </p:nvPr>
        </p:nvSpPr>
        <p:spPr>
          <a:xfrm>
            <a:off x="457200" y="838201"/>
            <a:ext cx="8229600" cy="1828800"/>
          </a:xfrm>
        </p:spPr>
        <p:txBody>
          <a:bodyPr>
            <a:normAutofit fontScale="85000" lnSpcReduction="20000"/>
          </a:bodyPr>
          <a:lstStyle/>
          <a:p>
            <a:pPr algn="ctr">
              <a:buNone/>
            </a:pPr>
            <a:r>
              <a:rPr lang="en-US" sz="5000" dirty="0" smtClean="0"/>
              <a:t>   What are the four measurements we need to determine the exact location of a place on Earth?</a:t>
            </a:r>
            <a:endParaRPr lang="en-US" sz="5000" dirty="0"/>
          </a:p>
        </p:txBody>
      </p:sp>
      <p:sp>
        <p:nvSpPr>
          <p:cNvPr id="6" name="TextBox 5"/>
          <p:cNvSpPr txBox="1"/>
          <p:nvPr/>
        </p:nvSpPr>
        <p:spPr>
          <a:xfrm>
            <a:off x="4114800" y="4572000"/>
            <a:ext cx="1905000" cy="369332"/>
          </a:xfrm>
          <a:prstGeom prst="rect">
            <a:avLst/>
          </a:prstGeom>
          <a:noFill/>
        </p:spPr>
        <p:txBody>
          <a:bodyPr wrap="square" rtlCol="0">
            <a:spAutoFit/>
          </a:bodyPr>
          <a:lstStyle/>
          <a:p>
            <a:endParaRPr lang="en-US" dirty="0"/>
          </a:p>
        </p:txBody>
      </p:sp>
      <p:sp>
        <p:nvSpPr>
          <p:cNvPr id="1028" name="AutoShape 4" descr="http://www.iconarchive.com/download/i43605/treetog/junior/earth.ic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11" descr="earth-icon.png"/>
          <p:cNvPicPr>
            <a:picLocks noChangeAspect="1"/>
          </p:cNvPicPr>
          <p:nvPr/>
        </p:nvPicPr>
        <p:blipFill>
          <a:blip r:embed="rId3" cstate="print"/>
          <a:stretch>
            <a:fillRect/>
          </a:stretch>
        </p:blipFill>
        <p:spPr>
          <a:xfrm>
            <a:off x="2971800" y="2941320"/>
            <a:ext cx="2895600" cy="262128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Guesses?</a:t>
            </a:r>
            <a:endParaRPr lang="en-US" dirty="0"/>
          </a:p>
        </p:txBody>
      </p:sp>
      <p:sp>
        <p:nvSpPr>
          <p:cNvPr id="5" name="Content Placeholder 4"/>
          <p:cNvSpPr>
            <a:spLocks noGrp="1"/>
          </p:cNvSpPr>
          <p:nvPr>
            <p:ph idx="1"/>
          </p:nvPr>
        </p:nvSpPr>
        <p:spPr/>
        <p:txBody>
          <a:bodyPr/>
          <a:lstStyle/>
          <a:p>
            <a:r>
              <a:rPr lang="en-US" dirty="0" smtClean="0"/>
              <a:t>GPS</a:t>
            </a:r>
          </a:p>
          <a:p>
            <a:r>
              <a:rPr lang="en-US" dirty="0" smtClean="0"/>
              <a:t>Address</a:t>
            </a:r>
          </a:p>
          <a:p>
            <a:r>
              <a:rPr lang="en-US" dirty="0" smtClean="0"/>
              <a:t>City</a:t>
            </a:r>
          </a:p>
          <a:p>
            <a:r>
              <a:rPr lang="en-US" dirty="0" smtClean="0"/>
              <a:t>Continent</a:t>
            </a:r>
          </a:p>
          <a:p>
            <a:r>
              <a:rPr lang="en-US" dirty="0" smtClean="0"/>
              <a:t>?</a:t>
            </a:r>
          </a:p>
          <a:p>
            <a:r>
              <a:rPr lang="en-US" dirty="0" smtClean="0"/>
              <a:t>?</a:t>
            </a:r>
          </a:p>
          <a:p>
            <a:r>
              <a:rPr lang="en-US" dirty="0"/>
              <a:t>?</a:t>
            </a:r>
            <a:endParaRPr lang="en-US" dirty="0" smtClean="0"/>
          </a:p>
          <a:p>
            <a:endParaRPr lang="en-US"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Graph the Globe?</a:t>
            </a:r>
            <a:endParaRPr lang="en-US" dirty="0"/>
          </a:p>
        </p:txBody>
      </p:sp>
      <p:pic>
        <p:nvPicPr>
          <p:cNvPr id="4" name="Content Placeholder 3" descr="earth coordinates.gif"/>
          <p:cNvPicPr>
            <a:picLocks noGrp="1" noChangeAspect="1"/>
          </p:cNvPicPr>
          <p:nvPr>
            <p:ph idx="1"/>
          </p:nvPr>
        </p:nvPicPr>
        <p:blipFill>
          <a:blip r:embed="rId2" cstate="print"/>
          <a:stretch>
            <a:fillRect/>
          </a:stretch>
        </p:blipFill>
        <p:spPr>
          <a:xfrm>
            <a:off x="2743200" y="1828800"/>
            <a:ext cx="4267200" cy="41910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enguin.jpg"/>
          <p:cNvPicPr>
            <a:picLocks noGrp="1" noChangeAspect="1"/>
          </p:cNvPicPr>
          <p:nvPr>
            <p:ph idx="1"/>
          </p:nvPr>
        </p:nvPicPr>
        <p:blipFill>
          <a:blip r:embed="rId2" cstate="print"/>
          <a:stretch>
            <a:fillRect/>
          </a:stretch>
        </p:blipFill>
        <p:spPr>
          <a:xfrm>
            <a:off x="1295400" y="685800"/>
            <a:ext cx="7086600" cy="584438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Latitude and Longitude</a:t>
            </a:r>
            <a:endParaRPr lang="en-US" dirty="0"/>
          </a:p>
        </p:txBody>
      </p:sp>
      <p:sp>
        <p:nvSpPr>
          <p:cNvPr id="3" name="Content Placeholder 2"/>
          <p:cNvSpPr>
            <a:spLocks noGrp="1"/>
          </p:cNvSpPr>
          <p:nvPr>
            <p:ph idx="1"/>
          </p:nvPr>
        </p:nvSpPr>
        <p:spPr/>
        <p:txBody>
          <a:bodyPr>
            <a:normAutofit fontScale="25000" lnSpcReduction="20000"/>
          </a:bodyPr>
          <a:lstStyle/>
          <a:p>
            <a:pPr>
              <a:buNone/>
            </a:pPr>
            <a:r>
              <a:rPr lang="en-US" sz="11200" b="1" dirty="0"/>
              <a:t>Latitude</a:t>
            </a:r>
          </a:p>
          <a:p>
            <a:r>
              <a:rPr lang="en-US" sz="8000" dirty="0"/>
              <a:t> Lines of latitude </a:t>
            </a:r>
            <a:r>
              <a:rPr lang="en-US" sz="8000" b="1" dirty="0"/>
              <a:t>measure </a:t>
            </a:r>
            <a:r>
              <a:rPr lang="en-US" sz="8000" b="1" dirty="0" smtClean="0"/>
              <a:t>north-south position </a:t>
            </a:r>
            <a:r>
              <a:rPr lang="en-US" sz="8000" dirty="0"/>
              <a:t>between the </a:t>
            </a:r>
            <a:r>
              <a:rPr lang="en-US" sz="8000" dirty="0" smtClean="0"/>
              <a:t>poles</a:t>
            </a:r>
            <a:br>
              <a:rPr lang="en-US" sz="8000" dirty="0" smtClean="0"/>
            </a:br>
            <a:endParaRPr lang="en-US" sz="8000" dirty="0" smtClean="0"/>
          </a:p>
          <a:p>
            <a:r>
              <a:rPr lang="en-US" sz="8000" dirty="0" smtClean="0"/>
              <a:t>One </a:t>
            </a:r>
            <a:r>
              <a:rPr lang="en-US" sz="8000" dirty="0"/>
              <a:t>degree of latitude </a:t>
            </a:r>
            <a:r>
              <a:rPr lang="en-US" sz="8000" dirty="0" smtClean="0"/>
              <a:t>is 60 </a:t>
            </a:r>
            <a:r>
              <a:rPr lang="en-US" sz="8000" dirty="0"/>
              <a:t>nautical miles, 69 statute miles or 111 km</a:t>
            </a:r>
            <a:r>
              <a:rPr lang="en-US" sz="8000" dirty="0" smtClean="0"/>
              <a:t>.</a:t>
            </a:r>
            <a:br>
              <a:rPr lang="en-US" sz="8000" dirty="0" smtClean="0"/>
            </a:br>
            <a:endParaRPr lang="en-US" sz="8000" dirty="0"/>
          </a:p>
          <a:p>
            <a:r>
              <a:rPr lang="en-US" sz="8000" dirty="0"/>
              <a:t>One minute of latitude </a:t>
            </a:r>
            <a:r>
              <a:rPr lang="en-US" sz="8000" dirty="0" smtClean="0"/>
              <a:t>is 1 </a:t>
            </a:r>
            <a:r>
              <a:rPr lang="en-US" sz="8000" dirty="0"/>
              <a:t>nautical mile, 1.15 statute miles, or 1.85 km</a:t>
            </a:r>
            <a:r>
              <a:rPr lang="en-US" sz="8000" dirty="0" smtClean="0"/>
              <a:t>.</a:t>
            </a:r>
            <a:r>
              <a:rPr lang="en-US" sz="4200" dirty="0" smtClean="0"/>
              <a:t/>
            </a:r>
            <a:br>
              <a:rPr lang="en-US" sz="4200" dirty="0" smtClean="0"/>
            </a:br>
            <a:endParaRPr lang="en-US" sz="7200" dirty="0"/>
          </a:p>
          <a:p>
            <a:pPr>
              <a:buNone/>
            </a:pPr>
            <a:r>
              <a:rPr lang="en-US" sz="11200" b="1" dirty="0"/>
              <a:t>Longitude</a:t>
            </a:r>
            <a:endParaRPr lang="en-US" sz="12800" dirty="0"/>
          </a:p>
          <a:p>
            <a:r>
              <a:rPr lang="en-US" sz="8000" dirty="0"/>
              <a:t>Lines of longitude, or meridians, run between the North and South Poles. They </a:t>
            </a:r>
            <a:r>
              <a:rPr lang="en-US" sz="8000" b="1" dirty="0"/>
              <a:t>measure east-west position</a:t>
            </a:r>
            <a:r>
              <a:rPr lang="en-US" sz="8000" dirty="0" smtClean="0"/>
              <a:t>.</a:t>
            </a:r>
            <a:br>
              <a:rPr lang="en-US" sz="8000" dirty="0" smtClean="0"/>
            </a:br>
            <a:endParaRPr lang="en-US" sz="8000" dirty="0" smtClean="0"/>
          </a:p>
          <a:p>
            <a:r>
              <a:rPr lang="en-US" sz="8000" dirty="0" smtClean="0"/>
              <a:t>The </a:t>
            </a:r>
            <a:r>
              <a:rPr lang="en-US" sz="8000" dirty="0"/>
              <a:t>prime meridian is assigned the value of 0 degrees, and runs through Greenwich, England. Meridians to the west of the prime meridian are measured in degrees west and likewise those to the east of the prime meridian are measured to by their number of degrees east.</a:t>
            </a:r>
            <a:r>
              <a:rPr lang="en-US" dirty="0"/>
              <a:t/>
            </a:r>
            <a:br>
              <a:rPr lang="en-US" dirty="0"/>
            </a:br>
            <a:r>
              <a:rPr lang="en-US" dirty="0"/>
              <a:t/>
            </a:r>
            <a:br>
              <a:rPr lang="en-US" dirty="0"/>
            </a:br>
            <a:endParaRPr lang="en-US" i="1" dirty="0"/>
          </a:p>
          <a:p>
            <a:pPr algn="ctr">
              <a:buNone/>
            </a:pPr>
            <a:r>
              <a:rPr lang="en-US" sz="5600" dirty="0" smtClean="0">
                <a:hlinkClick r:id="rId2"/>
              </a:rPr>
              <a:t>https://</a:t>
            </a:r>
            <a:r>
              <a:rPr lang="en-US" sz="6400" dirty="0" smtClean="0">
                <a:hlinkClick r:id="rId2"/>
              </a:rPr>
              <a:t>www.maptools.com/tutorials/lat_lon/definitions</a:t>
            </a:r>
            <a:r>
              <a:rPr lang="en-US" sz="5600" dirty="0" smtClean="0"/>
              <a:t> </a:t>
            </a:r>
            <a:endParaRPr lang="en-US" sz="56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838200"/>
          </a:xfrm>
        </p:spPr>
        <p:txBody>
          <a:bodyPr>
            <a:normAutofit fontScale="90000"/>
          </a:bodyPr>
          <a:lstStyle/>
          <a:p>
            <a:r>
              <a:rPr lang="en-US" dirty="0" smtClean="0"/>
              <a:t>But wait… there’s more!</a:t>
            </a:r>
            <a:br>
              <a:rPr lang="en-US" dirty="0" smtClean="0"/>
            </a:br>
            <a:r>
              <a:rPr lang="en-US" dirty="0" smtClean="0"/>
              <a:t>_________________</a:t>
            </a:r>
            <a:endParaRPr lang="en-US" dirty="0"/>
          </a:p>
        </p:txBody>
      </p:sp>
      <p:sp>
        <p:nvSpPr>
          <p:cNvPr id="3" name="Content Placeholder 2"/>
          <p:cNvSpPr>
            <a:spLocks noGrp="1"/>
          </p:cNvSpPr>
          <p:nvPr>
            <p:ph idx="1"/>
          </p:nvPr>
        </p:nvSpPr>
        <p:spPr>
          <a:xfrm>
            <a:off x="457200" y="2057400"/>
            <a:ext cx="8229600" cy="4068763"/>
          </a:xfrm>
        </p:spPr>
        <p:txBody>
          <a:bodyPr/>
          <a:lstStyle/>
          <a:p>
            <a:r>
              <a:rPr lang="en-US" dirty="0" smtClean="0"/>
              <a:t>Latitude and Longitude only give us our </a:t>
            </a:r>
            <a:br>
              <a:rPr lang="en-US" dirty="0" smtClean="0"/>
            </a:br>
            <a:r>
              <a:rPr lang="en-US" dirty="0" smtClean="0"/>
              <a:t>     x and y coordinates.</a:t>
            </a:r>
          </a:p>
          <a:p>
            <a:r>
              <a:rPr lang="en-US" dirty="0" smtClean="0"/>
              <a:t>Is this enough information?</a:t>
            </a:r>
            <a:endParaRPr lang="en-US" dirty="0"/>
          </a:p>
        </p:txBody>
      </p:sp>
      <p:pic>
        <p:nvPicPr>
          <p:cNvPr id="4" name="Picture 3" descr="fun question mark.jpg"/>
          <p:cNvPicPr>
            <a:picLocks noChangeAspect="1"/>
          </p:cNvPicPr>
          <p:nvPr/>
        </p:nvPicPr>
        <p:blipFill>
          <a:blip r:embed="rId2" cstate="print"/>
          <a:stretch>
            <a:fillRect/>
          </a:stretch>
        </p:blipFill>
        <p:spPr>
          <a:xfrm>
            <a:off x="2895600" y="3810000"/>
            <a:ext cx="3200400" cy="25146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Latitude, Longitude and… Altitude	</a:t>
            </a:r>
            <a:endParaRPr lang="en-US" dirty="0"/>
          </a:p>
        </p:txBody>
      </p:sp>
      <p:pic>
        <p:nvPicPr>
          <p:cNvPr id="4" name="Content Placeholder 3" descr="mountain for elevation.jpe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Lateral Thought </a:t>
            </a:r>
            <a:endParaRPr lang="en-US" dirty="0"/>
          </a:p>
        </p:txBody>
      </p:sp>
      <p:pic>
        <p:nvPicPr>
          <p:cNvPr id="4" name="Content Placeholder 3" descr="lateral thinkin gpuzzle.jpg"/>
          <p:cNvPicPr>
            <a:picLocks noGrp="1" noChangeAspect="1"/>
          </p:cNvPicPr>
          <p:nvPr>
            <p:ph idx="1"/>
          </p:nvPr>
        </p:nvPicPr>
        <p:blipFill>
          <a:blip r:embed="rId2" cstate="print"/>
          <a:stretch>
            <a:fillRect/>
          </a:stretch>
        </p:blipFill>
        <p:spPr>
          <a:xfrm>
            <a:off x="2362200" y="1676400"/>
            <a:ext cx="4175760" cy="3786494"/>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to the Earth </a:t>
            </a:r>
            <a:br>
              <a:rPr lang="en-US" dirty="0" smtClean="0"/>
            </a:br>
            <a:r>
              <a:rPr lang="en-US" dirty="0" smtClean="0"/>
              <a:t>in an Earthquake?</a:t>
            </a:r>
            <a:endParaRPr lang="en-US" dirty="0"/>
          </a:p>
        </p:txBody>
      </p:sp>
      <p:pic>
        <p:nvPicPr>
          <p:cNvPr id="4" name="Content Placeholder 3" descr="earthquake.jpg"/>
          <p:cNvPicPr>
            <a:picLocks noGrp="1" noChangeAspect="1"/>
          </p:cNvPicPr>
          <p:nvPr>
            <p:ph idx="1"/>
          </p:nvPr>
        </p:nvPicPr>
        <p:blipFill>
          <a:blip r:embed="rId2" cstate="print"/>
          <a:stretch>
            <a:fillRect/>
          </a:stretch>
        </p:blipFill>
        <p:spPr>
          <a:xfrm>
            <a:off x="914401" y="2001724"/>
            <a:ext cx="7249406" cy="4170476"/>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to the Earth </a:t>
            </a:r>
            <a:br>
              <a:rPr lang="en-US" dirty="0" smtClean="0"/>
            </a:br>
            <a:r>
              <a:rPr lang="en-US" dirty="0" smtClean="0"/>
              <a:t>when Erosion occurs?</a:t>
            </a:r>
            <a:endParaRPr lang="en-US" dirty="0"/>
          </a:p>
        </p:txBody>
      </p:sp>
      <p:pic>
        <p:nvPicPr>
          <p:cNvPr id="4" name="Content Placeholder 3" descr="tree on cliff - erosion.jpg"/>
          <p:cNvPicPr>
            <a:picLocks noGrp="1" noChangeAspect="1"/>
          </p:cNvPicPr>
          <p:nvPr>
            <p:ph idx="1"/>
          </p:nvPr>
        </p:nvPicPr>
        <p:blipFill>
          <a:blip r:embed="rId2" cstate="print"/>
          <a:stretch>
            <a:fillRect/>
          </a:stretch>
        </p:blipFill>
        <p:spPr>
          <a:xfrm>
            <a:off x="2057400" y="1600200"/>
            <a:ext cx="4953000" cy="4692403"/>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to the Earth </a:t>
            </a:r>
            <a:br>
              <a:rPr lang="en-US" dirty="0" smtClean="0"/>
            </a:br>
            <a:r>
              <a:rPr lang="en-US" dirty="0" smtClean="0"/>
              <a:t>when Sea Levels Rise?</a:t>
            </a:r>
            <a:endParaRPr lang="en-US" dirty="0"/>
          </a:p>
        </p:txBody>
      </p:sp>
      <p:pic>
        <p:nvPicPr>
          <p:cNvPr id="4" name="Content Placeholder 3" descr="miami with rising sea levels.jpg"/>
          <p:cNvPicPr>
            <a:picLocks noGrp="1" noChangeAspect="1"/>
          </p:cNvPicPr>
          <p:nvPr>
            <p:ph idx="1"/>
          </p:nvPr>
        </p:nvPicPr>
        <p:blipFill>
          <a:blip r:embed="rId2" cstate="print"/>
          <a:stretch>
            <a:fillRect/>
          </a:stretch>
        </p:blipFill>
        <p:spPr>
          <a:xfrm>
            <a:off x="457200" y="1661120"/>
            <a:ext cx="8229600" cy="4404122"/>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Earth Is Moving…</a:t>
            </a:r>
            <a:endParaRPr lang="en-US" dirty="0"/>
          </a:p>
        </p:txBody>
      </p:sp>
      <p:sp>
        <p:nvSpPr>
          <p:cNvPr id="3" name="Content Placeholder 2"/>
          <p:cNvSpPr>
            <a:spLocks noGrp="1"/>
          </p:cNvSpPr>
          <p:nvPr>
            <p:ph idx="1"/>
          </p:nvPr>
        </p:nvSpPr>
        <p:spPr>
          <a:xfrm>
            <a:off x="457200" y="1295401"/>
            <a:ext cx="8382000" cy="1676400"/>
          </a:xfrm>
        </p:spPr>
        <p:txBody>
          <a:bodyPr/>
          <a:lstStyle/>
          <a:p>
            <a:pPr>
              <a:buNone/>
            </a:pPr>
            <a:r>
              <a:rPr lang="en-US" dirty="0"/>
              <a:t> The </a:t>
            </a:r>
            <a:r>
              <a:rPr lang="en-US" dirty="0" smtClean="0"/>
              <a:t>earth—and </a:t>
            </a:r>
            <a:r>
              <a:rPr lang="en-US" dirty="0"/>
              <a:t>everything in our </a:t>
            </a:r>
            <a:r>
              <a:rPr lang="en-US" dirty="0" smtClean="0"/>
              <a:t>solar system—is </a:t>
            </a:r>
            <a:r>
              <a:rPr lang="en-US" dirty="0"/>
              <a:t>constantly moving. </a:t>
            </a:r>
            <a:endParaRPr lang="en-US" dirty="0" smtClean="0"/>
          </a:p>
          <a:p>
            <a:pPr>
              <a:buNone/>
            </a:pPr>
            <a:r>
              <a:rPr lang="en-US" dirty="0" smtClean="0"/>
              <a:t> Every 24 hours, Earth rotates </a:t>
            </a:r>
            <a:r>
              <a:rPr lang="en-US" dirty="0"/>
              <a:t>around </a:t>
            </a:r>
            <a:r>
              <a:rPr lang="en-US" dirty="0" smtClean="0"/>
              <a:t>the </a:t>
            </a:r>
            <a:r>
              <a:rPr lang="en-US" dirty="0"/>
              <a:t>Sun.  </a:t>
            </a:r>
          </a:p>
          <a:p>
            <a:endParaRPr lang="en-US" dirty="0"/>
          </a:p>
        </p:txBody>
      </p:sp>
      <p:pic>
        <p:nvPicPr>
          <p:cNvPr id="5" name="Picture 4" descr="earth rotating.gif"/>
          <p:cNvPicPr>
            <a:picLocks noChangeAspect="1"/>
          </p:cNvPicPr>
          <p:nvPr/>
        </p:nvPicPr>
        <p:blipFill>
          <a:blip r:embed="rId2" cstate="print"/>
          <a:stretch>
            <a:fillRect/>
          </a:stretch>
        </p:blipFill>
        <p:spPr>
          <a:xfrm>
            <a:off x="1981200" y="3276600"/>
            <a:ext cx="5257800" cy="269748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828800"/>
          </a:xfrm>
        </p:spPr>
        <p:txBody>
          <a:bodyPr>
            <a:normAutofit fontScale="90000"/>
          </a:bodyPr>
          <a:lstStyle/>
          <a:p>
            <a:r>
              <a:rPr lang="en-US" dirty="0" smtClean="0"/>
              <a:t>But also…</a:t>
            </a:r>
            <a:br>
              <a:rPr lang="en-US" dirty="0" smtClean="0"/>
            </a:br>
            <a:r>
              <a:rPr lang="en-US" dirty="0" smtClean="0"/>
              <a:t>Everything on the Earth is also moving. </a:t>
            </a:r>
            <a:r>
              <a:rPr lang="en-US" sz="3600" dirty="0" smtClean="0"/>
              <a:t>Our planet is in a continuous state of change</a:t>
            </a:r>
            <a:r>
              <a:rPr lang="en-US" dirty="0" smtClean="0"/>
              <a:t>.</a:t>
            </a:r>
            <a:endParaRPr lang="en-US" dirty="0"/>
          </a:p>
        </p:txBody>
      </p:sp>
      <p:sp>
        <p:nvSpPr>
          <p:cNvPr id="3" name="Content Placeholder 2"/>
          <p:cNvSpPr>
            <a:spLocks noGrp="1"/>
          </p:cNvSpPr>
          <p:nvPr>
            <p:ph idx="1"/>
          </p:nvPr>
        </p:nvSpPr>
        <p:spPr>
          <a:xfrm>
            <a:off x="457200" y="2057400"/>
            <a:ext cx="8229600" cy="4068763"/>
          </a:xfrm>
        </p:spPr>
        <p:txBody>
          <a:bodyPr/>
          <a:lstStyle/>
          <a:p>
            <a:pPr>
              <a:buNone/>
            </a:pPr>
            <a:r>
              <a:rPr lang="en-US" dirty="0" smtClean="0"/>
              <a:t>  </a:t>
            </a:r>
            <a:endParaRPr lang="en-US" dirty="0"/>
          </a:p>
        </p:txBody>
      </p:sp>
      <p:pic>
        <p:nvPicPr>
          <p:cNvPr id="4" name="Picture 3" descr="earth with four colors.jpg"/>
          <p:cNvPicPr>
            <a:picLocks noChangeAspect="1"/>
          </p:cNvPicPr>
          <p:nvPr/>
        </p:nvPicPr>
        <p:blipFill>
          <a:blip r:embed="rId2" cstate="print"/>
          <a:stretch>
            <a:fillRect/>
          </a:stretch>
        </p:blipFill>
        <p:spPr>
          <a:xfrm>
            <a:off x="1981200" y="2286000"/>
            <a:ext cx="5105400" cy="40386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What is the Fourth piece of Information?</a:t>
            </a:r>
            <a:endParaRPr lang="en-US" sz="3600" dirty="0"/>
          </a:p>
        </p:txBody>
      </p:sp>
      <p:pic>
        <p:nvPicPr>
          <p:cNvPr id="4" name="Content Placeholder 3" descr="clock.jpg"/>
          <p:cNvPicPr>
            <a:picLocks noGrp="1" noChangeAspect="1"/>
          </p:cNvPicPr>
          <p:nvPr>
            <p:ph idx="1"/>
          </p:nvPr>
        </p:nvPicPr>
        <p:blipFill>
          <a:blip r:embed="rId2" cstate="print"/>
          <a:stretch>
            <a:fillRect/>
          </a:stretch>
        </p:blipFill>
        <p:spPr>
          <a:xfrm>
            <a:off x="3429000" y="1143000"/>
            <a:ext cx="2138518" cy="4267201"/>
          </a:xfrm>
        </p:spPr>
      </p:pic>
      <p:sp>
        <p:nvSpPr>
          <p:cNvPr id="6" name="TextBox 5"/>
          <p:cNvSpPr txBox="1"/>
          <p:nvPr/>
        </p:nvSpPr>
        <p:spPr>
          <a:xfrm>
            <a:off x="457200" y="5638800"/>
            <a:ext cx="8305800" cy="646331"/>
          </a:xfrm>
          <a:prstGeom prst="rect">
            <a:avLst/>
          </a:prstGeom>
          <a:noFill/>
        </p:spPr>
        <p:txBody>
          <a:bodyPr wrap="square" rtlCol="0">
            <a:spAutoFit/>
          </a:bodyPr>
          <a:lstStyle/>
          <a:p>
            <a:r>
              <a:rPr lang="en-US" sz="3600" dirty="0" smtClean="0"/>
              <a:t>Latitude, Longitude, Altitude and… Time!</a:t>
            </a:r>
            <a:endParaRPr lang="en-US" sz="3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mart Kid Book Set graphic, transparent background.tif"/>
          <p:cNvPicPr>
            <a:picLocks noChangeAspect="1"/>
          </p:cNvPicPr>
          <p:nvPr/>
        </p:nvPicPr>
        <p:blipFill>
          <a:blip r:embed="rId2" cstate="print"/>
          <a:stretch>
            <a:fillRect/>
          </a:stretch>
        </p:blipFill>
        <p:spPr>
          <a:xfrm>
            <a:off x="457200" y="2286000"/>
            <a:ext cx="8371778" cy="3809577"/>
          </a:xfrm>
          <a:prstGeom prst="rect">
            <a:avLst/>
          </a:prstGeom>
        </p:spPr>
      </p:pic>
      <p:sp>
        <p:nvSpPr>
          <p:cNvPr id="5" name="TextBox 4"/>
          <p:cNvSpPr txBox="1"/>
          <p:nvPr/>
        </p:nvSpPr>
        <p:spPr>
          <a:xfrm>
            <a:off x="609600" y="381000"/>
            <a:ext cx="8001000" cy="1754326"/>
          </a:xfrm>
          <a:prstGeom prst="rect">
            <a:avLst/>
          </a:prstGeom>
          <a:noFill/>
        </p:spPr>
        <p:txBody>
          <a:bodyPr wrap="square" rtlCol="0">
            <a:spAutoFit/>
          </a:bodyPr>
          <a:lstStyle/>
          <a:p>
            <a:pPr algn="ctr"/>
            <a:r>
              <a:rPr lang="en-US" sz="3600" dirty="0" smtClean="0">
                <a:latin typeface="DejaVu Serif Condensed" pitchFamily="18" charset="0"/>
                <a:ea typeface="DejaVu Serif Condensed" pitchFamily="18" charset="0"/>
              </a:rPr>
              <a:t>All mysteries </a:t>
            </a:r>
            <a:r>
              <a:rPr lang="en-US" sz="3600" dirty="0">
                <a:latin typeface="DejaVu Serif Condensed" pitchFamily="18" charset="0"/>
                <a:ea typeface="DejaVu Serif Condensed" pitchFamily="18" charset="0"/>
              </a:rPr>
              <a:t>a</a:t>
            </a:r>
            <a:r>
              <a:rPr lang="en-US" sz="3600" dirty="0" smtClean="0">
                <a:latin typeface="DejaVu Serif Condensed" pitchFamily="18" charset="0"/>
                <a:ea typeface="DejaVu Serif Condensed" pitchFamily="18" charset="0"/>
              </a:rPr>
              <a:t>nd questions in this presentation come from the books in our </a:t>
            </a:r>
            <a:r>
              <a:rPr lang="en-US" sz="3600" b="1" dirty="0" smtClean="0">
                <a:latin typeface="DejaVu Serif Condensed" pitchFamily="18" charset="0"/>
                <a:ea typeface="DejaVu Serif Condensed" pitchFamily="18" charset="0"/>
              </a:rPr>
              <a:t>Deluxe Smart Kid Book Set</a:t>
            </a:r>
            <a:endParaRPr lang="en-US" sz="3600" b="1" dirty="0">
              <a:latin typeface="DejaVu Serif Condensed" pitchFamily="18" charset="0"/>
              <a:ea typeface="DejaVu Serif Condensed"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3048000"/>
          </a:xfrm>
        </p:spPr>
        <p:txBody>
          <a:bodyPr>
            <a:normAutofit fontScale="90000"/>
          </a:bodyPr>
          <a:lstStyle/>
          <a:p>
            <a:r>
              <a:rPr lang="en-US" sz="3100" b="1" dirty="0" smtClean="0">
                <a:latin typeface="+mn-lt"/>
              </a:rPr>
              <a:t>FYI: </a:t>
            </a:r>
            <a:r>
              <a:rPr lang="en-US" sz="2800" b="1" dirty="0" smtClean="0">
                <a:latin typeface="+mn-lt"/>
              </a:rPr>
              <a:t/>
            </a:r>
            <a:br>
              <a:rPr lang="en-US" sz="2800" b="1" dirty="0" smtClean="0">
                <a:latin typeface="+mn-lt"/>
              </a:rPr>
            </a:br>
            <a:r>
              <a:rPr lang="en-US" sz="2900" b="1" dirty="0" smtClean="0">
                <a:latin typeface="+mn-lt"/>
              </a:rPr>
              <a:t>Geodetic</a:t>
            </a:r>
            <a:r>
              <a:rPr lang="en-US" sz="2900" dirty="0">
                <a:latin typeface="+mn-lt"/>
              </a:rPr>
              <a:t> is an adjective meaning pertaining to </a:t>
            </a:r>
            <a:r>
              <a:rPr lang="en-US" sz="2900" dirty="0">
                <a:latin typeface="+mn-lt"/>
                <a:hlinkClick r:id="rId2" tooltip="Geodesy"/>
              </a:rPr>
              <a:t>geodesy</a:t>
            </a:r>
            <a:r>
              <a:rPr lang="en-US" sz="2900" dirty="0">
                <a:latin typeface="+mn-lt"/>
              </a:rPr>
              <a:t>, </a:t>
            </a:r>
            <a:r>
              <a:rPr lang="en-US" sz="2900" dirty="0" smtClean="0">
                <a:latin typeface="+mn-lt"/>
              </a:rPr>
              <a:t/>
            </a:r>
            <a:br>
              <a:rPr lang="en-US" sz="2900" dirty="0" smtClean="0">
                <a:latin typeface="+mn-lt"/>
              </a:rPr>
            </a:br>
            <a:r>
              <a:rPr lang="en-US" sz="2900" dirty="0" smtClean="0">
                <a:latin typeface="+mn-lt"/>
              </a:rPr>
              <a:t>the </a:t>
            </a:r>
            <a:r>
              <a:rPr lang="en-US" sz="2900" dirty="0">
                <a:latin typeface="+mn-lt"/>
              </a:rPr>
              <a:t>science of measurement of the </a:t>
            </a:r>
            <a:r>
              <a:rPr lang="en-US" sz="2900" dirty="0" smtClean="0">
                <a:latin typeface="+mn-lt"/>
              </a:rPr>
              <a:t>earth.</a:t>
            </a:r>
            <a:br>
              <a:rPr lang="en-US" sz="2900" dirty="0" smtClean="0">
                <a:latin typeface="+mn-lt"/>
              </a:rPr>
            </a:br>
            <a:r>
              <a:rPr lang="en-US" sz="2900" dirty="0">
                <a:latin typeface="+mn-lt"/>
              </a:rPr>
              <a:t> Geodesists </a:t>
            </a:r>
            <a:r>
              <a:rPr lang="en-US" sz="2900" dirty="0" smtClean="0">
                <a:latin typeface="+mn-lt"/>
              </a:rPr>
              <a:t>study</a:t>
            </a:r>
            <a:r>
              <a:rPr lang="en-US" sz="2900" dirty="0">
                <a:latin typeface="+mn-lt"/>
              </a:rPr>
              <a:t> </a:t>
            </a:r>
            <a:r>
              <a:rPr lang="en-US" sz="2900" dirty="0">
                <a:latin typeface="+mn-lt"/>
                <a:hlinkClick r:id="rId3" tooltip="Geodynamics"/>
              </a:rPr>
              <a:t>geodynamical</a:t>
            </a:r>
            <a:r>
              <a:rPr lang="en-US" sz="2900" dirty="0">
                <a:latin typeface="+mn-lt"/>
              </a:rPr>
              <a:t> phenomena such </a:t>
            </a:r>
            <a:r>
              <a:rPr lang="en-US" sz="2900" dirty="0" smtClean="0">
                <a:latin typeface="+mn-lt"/>
              </a:rPr>
              <a:t>as crustal</a:t>
            </a:r>
            <a:r>
              <a:rPr lang="en-US" sz="2900" dirty="0">
                <a:latin typeface="+mn-lt"/>
              </a:rPr>
              <a:t> motion, tides, and polar </a:t>
            </a:r>
            <a:r>
              <a:rPr lang="en-US" sz="2900" dirty="0" smtClean="0">
                <a:latin typeface="+mn-lt"/>
              </a:rPr>
              <a:t>motion’</a:t>
            </a:r>
            <a:br>
              <a:rPr lang="en-US" sz="2900" dirty="0" smtClean="0">
                <a:latin typeface="+mn-lt"/>
              </a:rPr>
            </a:br>
            <a:r>
              <a:rPr lang="en-US" sz="2900" dirty="0" smtClean="0"/>
              <a:t> they measure the location of things on earth—</a:t>
            </a:r>
            <a:br>
              <a:rPr lang="en-US" sz="2900" dirty="0" smtClean="0"/>
            </a:br>
            <a:r>
              <a:rPr lang="en-US" sz="2900" dirty="0" smtClean="0"/>
              <a:t>over and over again!</a:t>
            </a:r>
            <a:endParaRPr lang="en-US" sz="2900" dirty="0">
              <a:latin typeface="+mn-lt"/>
            </a:endParaRPr>
          </a:p>
        </p:txBody>
      </p:sp>
      <p:pic>
        <p:nvPicPr>
          <p:cNvPr id="4" name="Content Placeholder 3" descr="earth scientists.jpg"/>
          <p:cNvPicPr>
            <a:picLocks noGrp="1" noChangeAspect="1"/>
          </p:cNvPicPr>
          <p:nvPr>
            <p:ph idx="1"/>
          </p:nvPr>
        </p:nvPicPr>
        <p:blipFill>
          <a:blip r:embed="rId4" cstate="print"/>
          <a:stretch>
            <a:fillRect/>
          </a:stretch>
        </p:blipFill>
        <p:spPr>
          <a:xfrm>
            <a:off x="1447800" y="3200400"/>
            <a:ext cx="6400800" cy="327660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Heavy Toll!</a:t>
            </a:r>
            <a:endParaRPr lang="en-US" dirty="0"/>
          </a:p>
        </p:txBody>
      </p:sp>
      <p:pic>
        <p:nvPicPr>
          <p:cNvPr id="10" name="Content Placeholder 9" descr="Highway_401_west_of_Highway_402.jpg"/>
          <p:cNvPicPr>
            <a:picLocks noGrp="1" noChangeAspect="1"/>
          </p:cNvPicPr>
          <p:nvPr>
            <p:ph idx="1"/>
          </p:nvPr>
        </p:nvPicPr>
        <p:blipFill>
          <a:blip r:embed="rId2" cstate="print"/>
          <a:stretch>
            <a:fillRect/>
          </a:stretch>
        </p:blipFill>
        <p:spPr>
          <a:xfrm>
            <a:off x="457200" y="1447800"/>
            <a:ext cx="8229600" cy="4800600"/>
          </a:xfrm>
        </p:spPr>
      </p:pic>
      <p:sp>
        <p:nvSpPr>
          <p:cNvPr id="9" name="TextBox 8"/>
          <p:cNvSpPr txBox="1"/>
          <p:nvPr/>
        </p:nvSpPr>
        <p:spPr>
          <a:xfrm>
            <a:off x="533400" y="6324600"/>
            <a:ext cx="8153400" cy="646331"/>
          </a:xfrm>
          <a:prstGeom prst="rect">
            <a:avLst/>
          </a:prstGeom>
          <a:noFill/>
        </p:spPr>
        <p:txBody>
          <a:bodyPr wrap="square" rtlCol="0">
            <a:spAutoFit/>
          </a:bodyPr>
          <a:lstStyle/>
          <a:p>
            <a:pPr lvl="0" algn="ctr"/>
            <a:r>
              <a:rPr lang="en-US" i="1" dirty="0" smtClean="0">
                <a:solidFill>
                  <a:srgbClr val="000000"/>
                </a:solidFill>
                <a:latin typeface="Calibri" pitchFamily="34" charset="0"/>
                <a:cs typeface="Arial" pitchFamily="34" charset="0"/>
              </a:rPr>
              <a:t>One Minute Mysteries: 65 Short Mysteries You Solve With Math, </a:t>
            </a:r>
            <a:r>
              <a:rPr lang="en-US" dirty="0" smtClean="0">
                <a:solidFill>
                  <a:srgbClr val="000000"/>
                </a:solidFill>
                <a:latin typeface="Calibri" pitchFamily="34" charset="0"/>
                <a:cs typeface="Arial" pitchFamily="34" charset="0"/>
              </a:rPr>
              <a:t>page 17 </a:t>
            </a:r>
            <a:endParaRPr lang="en-US" sz="2800" dirty="0" smtClean="0">
              <a:latin typeface="Arial" pitchFamily="34" charset="0"/>
              <a:cs typeface="Arial" pitchFamily="34" charset="0"/>
            </a:endParaRP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1143000"/>
          </a:xfrm>
        </p:spPr>
        <p:txBody>
          <a:bodyPr/>
          <a:lstStyle/>
          <a:p>
            <a:r>
              <a:rPr lang="en-US" dirty="0" smtClean="0"/>
              <a:t>Speeding Ticket (Yikes!)</a:t>
            </a:r>
            <a:endParaRPr lang="en-US" dirty="0"/>
          </a:p>
        </p:txBody>
      </p:sp>
      <p:pic>
        <p:nvPicPr>
          <p:cNvPr id="4" name="Content Placeholder 3" descr="nyc-ticket.jpg"/>
          <p:cNvPicPr>
            <a:picLocks noGrp="1" noChangeAspect="1"/>
          </p:cNvPicPr>
          <p:nvPr>
            <p:ph idx="1"/>
          </p:nvPr>
        </p:nvPicPr>
        <p:blipFill>
          <a:blip r:embed="rId2" cstate="print"/>
          <a:stretch>
            <a:fillRect/>
          </a:stretch>
        </p:blipFill>
        <p:spPr>
          <a:xfrm rot="20659539">
            <a:off x="1558240" y="1605286"/>
            <a:ext cx="2352884" cy="4525963"/>
          </a:xfrm>
        </p:spPr>
      </p:pic>
      <p:pic>
        <p:nvPicPr>
          <p:cNvPr id="5" name="Picture 4" descr="download.jpg"/>
          <p:cNvPicPr>
            <a:picLocks noChangeAspect="1"/>
          </p:cNvPicPr>
          <p:nvPr/>
        </p:nvPicPr>
        <p:blipFill>
          <a:blip r:embed="rId3" cstate="print"/>
          <a:stretch>
            <a:fillRect/>
          </a:stretch>
        </p:blipFill>
        <p:spPr>
          <a:xfrm rot="959882">
            <a:off x="4620932" y="2587386"/>
            <a:ext cx="3648075" cy="252663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Let’s Review What We Know</a:t>
            </a:r>
            <a:endParaRPr lang="en-US" u="sng" dirty="0"/>
          </a:p>
        </p:txBody>
      </p:sp>
      <p:sp>
        <p:nvSpPr>
          <p:cNvPr id="3" name="Content Placeholder 2"/>
          <p:cNvSpPr>
            <a:spLocks noGrp="1"/>
          </p:cNvSpPr>
          <p:nvPr>
            <p:ph idx="1"/>
          </p:nvPr>
        </p:nvSpPr>
        <p:spPr>
          <a:xfrm>
            <a:off x="457200" y="1295400"/>
            <a:ext cx="8229600" cy="4525963"/>
          </a:xfrm>
        </p:spPr>
        <p:txBody>
          <a:bodyPr>
            <a:normAutofit/>
          </a:bodyPr>
          <a:lstStyle/>
          <a:p>
            <a:r>
              <a:rPr lang="en-US" dirty="0" smtClean="0"/>
              <a:t>Dad got speeding ticket</a:t>
            </a:r>
          </a:p>
          <a:p>
            <a:r>
              <a:rPr lang="en-US" dirty="0" smtClean="0"/>
              <a:t>Two EZ-Pass stations</a:t>
            </a:r>
          </a:p>
          <a:p>
            <a:r>
              <a:rPr lang="en-US" dirty="0" smtClean="0"/>
              <a:t>No cameras 	</a:t>
            </a:r>
          </a:p>
          <a:p>
            <a:r>
              <a:rPr lang="en-US" dirty="0" smtClean="0"/>
              <a:t>No witnesses</a:t>
            </a:r>
          </a:p>
          <a:p>
            <a:r>
              <a:rPr lang="en-US" dirty="0" smtClean="0"/>
              <a:t>No police</a:t>
            </a:r>
          </a:p>
          <a:p>
            <a:r>
              <a:rPr lang="en-US" dirty="0" smtClean="0"/>
              <a:t>No radar</a:t>
            </a:r>
          </a:p>
          <a:p>
            <a:endParaRPr lang="en-US" dirty="0" smtClean="0"/>
          </a:p>
          <a:p>
            <a:endParaRPr lang="en-US" dirty="0"/>
          </a:p>
        </p:txBody>
      </p:sp>
      <p:pic>
        <p:nvPicPr>
          <p:cNvPr id="16386" name="Picture 2" descr="http://helms.iphost4.com/wp-content/blogs.dir/5/files/2012/12/black-family-in-car-960x3703.jpg"/>
          <p:cNvPicPr>
            <a:picLocks noChangeAspect="1" noChangeArrowheads="1"/>
          </p:cNvPicPr>
          <p:nvPr/>
        </p:nvPicPr>
        <p:blipFill>
          <a:blip r:embed="rId2" cstate="print"/>
          <a:srcRect/>
          <a:stretch>
            <a:fillRect/>
          </a:stretch>
        </p:blipFill>
        <p:spPr bwMode="auto">
          <a:xfrm>
            <a:off x="2514600" y="4191000"/>
            <a:ext cx="6172200" cy="2209800"/>
          </a:xfrm>
          <a:prstGeom prst="rect">
            <a:avLst/>
          </a:prstGeom>
          <a:noFill/>
        </p:spPr>
      </p:pic>
      <p:pic>
        <p:nvPicPr>
          <p:cNvPr id="16388" name="Picture 4" descr="Image result for ez pass station"/>
          <p:cNvPicPr>
            <a:picLocks noChangeAspect="1" noChangeArrowheads="1"/>
          </p:cNvPicPr>
          <p:nvPr/>
        </p:nvPicPr>
        <p:blipFill>
          <a:blip r:embed="rId3" cstate="print"/>
          <a:srcRect/>
          <a:stretch>
            <a:fillRect/>
          </a:stretch>
        </p:blipFill>
        <p:spPr bwMode="auto">
          <a:xfrm>
            <a:off x="5045982" y="1447800"/>
            <a:ext cx="3640818" cy="19812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Any Guesses?</a:t>
            </a:r>
            <a:endParaRPr lang="en-US" u="sng" dirty="0"/>
          </a:p>
        </p:txBody>
      </p:sp>
      <p:sp>
        <p:nvSpPr>
          <p:cNvPr id="3" name="Content Placeholder 2"/>
          <p:cNvSpPr>
            <a:spLocks noGrp="1"/>
          </p:cNvSpPr>
          <p:nvPr>
            <p:ph idx="1"/>
          </p:nvPr>
        </p:nvSpPr>
        <p:spPr/>
        <p:txBody>
          <a:bodyPr>
            <a:normAutofit lnSpcReduction="10000"/>
          </a:bodyPr>
          <a:lstStyle/>
          <a:p>
            <a:r>
              <a:rPr lang="en-US" dirty="0" smtClean="0"/>
              <a:t>Hidden police radar</a:t>
            </a:r>
          </a:p>
          <a:p>
            <a:r>
              <a:rPr lang="en-US" dirty="0" smtClean="0"/>
              <a:t>Police helicopter</a:t>
            </a:r>
          </a:p>
          <a:p>
            <a:r>
              <a:rPr lang="en-US" dirty="0" smtClean="0"/>
              <a:t>Undercover cop</a:t>
            </a:r>
          </a:p>
          <a:p>
            <a:r>
              <a:rPr lang="en-US" dirty="0" smtClean="0"/>
              <a:t>Robocop</a:t>
            </a:r>
          </a:p>
          <a:p>
            <a:r>
              <a:rPr lang="en-US" dirty="0" smtClean="0"/>
              <a:t>Sped through station</a:t>
            </a:r>
          </a:p>
          <a:p>
            <a:r>
              <a:rPr lang="en-US" dirty="0" smtClean="0"/>
              <a:t>Turned yourself In</a:t>
            </a:r>
          </a:p>
          <a:p>
            <a:r>
              <a:rPr lang="en-US" dirty="0" smtClean="0"/>
              <a:t>Booth attendant </a:t>
            </a:r>
            <a:br>
              <a:rPr lang="en-US" dirty="0" smtClean="0"/>
            </a:br>
            <a:r>
              <a:rPr lang="en-US" dirty="0" smtClean="0"/>
              <a:t>thought you looked guilty</a:t>
            </a:r>
          </a:p>
          <a:p>
            <a:pPr>
              <a:buNone/>
            </a:pPr>
            <a:endParaRPr lang="en-US" dirty="0" smtClean="0"/>
          </a:p>
          <a:p>
            <a:endParaRPr lang="en-US" dirty="0" smtClean="0"/>
          </a:p>
          <a:p>
            <a:endParaRPr lang="en-US" dirty="0" smtClean="0"/>
          </a:p>
          <a:p>
            <a:pPr>
              <a:buNone/>
            </a:pPr>
            <a:endParaRPr lang="en-US" dirty="0"/>
          </a:p>
        </p:txBody>
      </p:sp>
      <p:pic>
        <p:nvPicPr>
          <p:cNvPr id="15362" name="Picture 2" descr="http://media.indiedb.com/images/games/1/31/30311/robocop-5223ecf9c7453.jpg"/>
          <p:cNvPicPr>
            <a:picLocks noChangeAspect="1" noChangeArrowheads="1"/>
          </p:cNvPicPr>
          <p:nvPr/>
        </p:nvPicPr>
        <p:blipFill>
          <a:blip r:embed="rId2" cstate="print"/>
          <a:srcRect/>
          <a:stretch>
            <a:fillRect/>
          </a:stretch>
        </p:blipFill>
        <p:spPr bwMode="auto">
          <a:xfrm>
            <a:off x="5410200" y="1524000"/>
            <a:ext cx="2971800" cy="4237787"/>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at an EZ-Pass station?</a:t>
            </a:r>
            <a:endParaRPr lang="en-US" dirty="0"/>
          </a:p>
        </p:txBody>
      </p:sp>
      <p:pic>
        <p:nvPicPr>
          <p:cNvPr id="4" name="Content Placeholder 3" descr="453248055.jpg"/>
          <p:cNvPicPr>
            <a:picLocks noGrp="1" noChangeAspect="1"/>
          </p:cNvPicPr>
          <p:nvPr>
            <p:ph idx="1"/>
          </p:nvPr>
        </p:nvPicPr>
        <p:blipFill>
          <a:blip r:embed="rId2" cstate="print"/>
          <a:stretch>
            <a:fillRect/>
          </a:stretch>
        </p:blipFill>
        <p:spPr>
          <a:xfrm>
            <a:off x="1219200" y="1371600"/>
            <a:ext cx="6738532" cy="3581400"/>
          </a:xfrm>
        </p:spPr>
      </p:pic>
      <p:sp>
        <p:nvSpPr>
          <p:cNvPr id="7" name="TextBox 6"/>
          <p:cNvSpPr txBox="1"/>
          <p:nvPr/>
        </p:nvSpPr>
        <p:spPr>
          <a:xfrm>
            <a:off x="228600" y="5181600"/>
            <a:ext cx="8534400" cy="1261884"/>
          </a:xfrm>
          <a:prstGeom prst="rect">
            <a:avLst/>
          </a:prstGeom>
          <a:noFill/>
        </p:spPr>
        <p:txBody>
          <a:bodyPr wrap="square" rtlCol="0">
            <a:spAutoFit/>
          </a:bodyPr>
          <a:lstStyle/>
          <a:p>
            <a:r>
              <a:rPr lang="en-US" sz="3600" dirty="0" smtClean="0">
                <a:latin typeface="+mj-lt"/>
              </a:rPr>
              <a:t>  Why do their have to be </a:t>
            </a:r>
            <a:r>
              <a:rPr lang="en-US" sz="3600" dirty="0" smtClean="0"/>
              <a:t>2 EZ Pass Stations? </a:t>
            </a:r>
            <a:r>
              <a:rPr lang="en-US" sz="4000" dirty="0" smtClean="0">
                <a:latin typeface="+mj-lt"/>
              </a:rPr>
              <a:t/>
            </a:r>
            <a:br>
              <a:rPr lang="en-US" sz="4000" dirty="0" smtClean="0">
                <a:latin typeface="+mj-lt"/>
              </a:rPr>
            </a:br>
            <a:endParaRPr lang="en-US" sz="4000" dirty="0">
              <a:latin typeface="+mj-l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Image result for calculating distance between zip codes"/>
          <p:cNvPicPr>
            <a:picLocks noChangeAspect="1" noChangeArrowheads="1"/>
          </p:cNvPicPr>
          <p:nvPr/>
        </p:nvPicPr>
        <p:blipFill>
          <a:blip r:embed="rId2" cstate="print"/>
          <a:srcRect/>
          <a:stretch>
            <a:fillRect/>
          </a:stretch>
        </p:blipFill>
        <p:spPr bwMode="auto">
          <a:xfrm>
            <a:off x="685800" y="990600"/>
            <a:ext cx="7924800" cy="38862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4994" name="Picture 2" descr="http://cdn.meme.am/instances/500x/55791184.jpg"/>
          <p:cNvPicPr>
            <a:picLocks noChangeAspect="1" noChangeArrowheads="1"/>
          </p:cNvPicPr>
          <p:nvPr/>
        </p:nvPicPr>
        <p:blipFill>
          <a:blip r:embed="rId2" cstate="print"/>
          <a:srcRect/>
          <a:stretch>
            <a:fillRect/>
          </a:stretch>
        </p:blipFill>
        <p:spPr bwMode="auto">
          <a:xfrm>
            <a:off x="1371600" y="381000"/>
            <a:ext cx="6248400" cy="609844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Speaking of speed…</a:t>
            </a:r>
            <a:br>
              <a:rPr lang="en-US" dirty="0" smtClean="0"/>
            </a:br>
            <a:r>
              <a:rPr lang="en-US" dirty="0" smtClean="0"/>
              <a:t>What does 60 MPH mean?</a:t>
            </a:r>
            <a:endParaRPr lang="en-US" dirty="0"/>
          </a:p>
        </p:txBody>
      </p:sp>
      <p:pic>
        <p:nvPicPr>
          <p:cNvPr id="4" name="Content Placeholder 3" descr="2014-09-15_08_56_40_Speed_Limit_60_miles_per_hour_sign_along_U.S._Route_93_near_Ely,_Nevada.JPG"/>
          <p:cNvPicPr>
            <a:picLocks noGrp="1" noChangeAspect="1"/>
          </p:cNvPicPr>
          <p:nvPr>
            <p:ph idx="1"/>
          </p:nvPr>
        </p:nvPicPr>
        <p:blipFill>
          <a:blip r:embed="rId2" cstate="print"/>
          <a:stretch>
            <a:fillRect/>
          </a:stretch>
        </p:blipFill>
        <p:spPr>
          <a:xfrm>
            <a:off x="5257800" y="1600200"/>
            <a:ext cx="3394472" cy="4038600"/>
          </a:xfrm>
        </p:spPr>
      </p:pic>
      <p:sp>
        <p:nvSpPr>
          <p:cNvPr id="5" name="TextBox 4"/>
          <p:cNvSpPr txBox="1"/>
          <p:nvPr/>
        </p:nvSpPr>
        <p:spPr>
          <a:xfrm>
            <a:off x="381000" y="1917680"/>
            <a:ext cx="4648200" cy="3416320"/>
          </a:xfrm>
          <a:prstGeom prst="rect">
            <a:avLst/>
          </a:prstGeom>
          <a:noFill/>
        </p:spPr>
        <p:txBody>
          <a:bodyPr wrap="square" rtlCol="0">
            <a:spAutoFit/>
          </a:bodyPr>
          <a:lstStyle/>
          <a:p>
            <a:pPr algn="ctr"/>
            <a:r>
              <a:rPr lang="en-US" sz="3600" dirty="0" smtClean="0"/>
              <a:t>60 </a:t>
            </a:r>
            <a:r>
              <a:rPr lang="en-US" sz="3600" b="1" i="1" dirty="0" smtClean="0"/>
              <a:t>mph</a:t>
            </a:r>
            <a:r>
              <a:rPr lang="en-US" sz="3600" dirty="0" smtClean="0"/>
              <a:t> </a:t>
            </a:r>
            <a:br>
              <a:rPr lang="en-US" sz="3600" dirty="0" smtClean="0"/>
            </a:br>
            <a:r>
              <a:rPr lang="en-US" sz="3600" dirty="0" smtClean="0"/>
              <a:t>means you drive </a:t>
            </a:r>
            <a:br>
              <a:rPr lang="en-US" sz="3600" dirty="0" smtClean="0"/>
            </a:br>
            <a:r>
              <a:rPr lang="en-US" sz="3600" dirty="0" smtClean="0"/>
              <a:t>60 </a:t>
            </a:r>
            <a:r>
              <a:rPr lang="en-US" sz="3600" b="1" i="1" dirty="0" smtClean="0"/>
              <a:t>m</a:t>
            </a:r>
            <a:r>
              <a:rPr lang="en-US" sz="3600" dirty="0" smtClean="0"/>
              <a:t>iles </a:t>
            </a:r>
            <a:r>
              <a:rPr lang="en-US" sz="3600" b="1" i="1" dirty="0" smtClean="0"/>
              <a:t>p</a:t>
            </a:r>
            <a:r>
              <a:rPr lang="en-US" sz="3600" dirty="0" smtClean="0"/>
              <a:t>er </a:t>
            </a:r>
            <a:r>
              <a:rPr lang="en-US" sz="3600" b="1" i="1" dirty="0" smtClean="0"/>
              <a:t>h</a:t>
            </a:r>
            <a:r>
              <a:rPr lang="en-US" sz="3600" dirty="0" smtClean="0"/>
              <a:t>our,</a:t>
            </a:r>
            <a:br>
              <a:rPr lang="en-US" sz="3600" dirty="0" smtClean="0"/>
            </a:br>
            <a:r>
              <a:rPr lang="en-US" sz="3600" dirty="0" smtClean="0"/>
              <a:t>which means, </a:t>
            </a:r>
            <a:br>
              <a:rPr lang="en-US" sz="3600" dirty="0" smtClean="0"/>
            </a:br>
            <a:r>
              <a:rPr lang="en-US" sz="3600" dirty="0" smtClean="0"/>
              <a:t>you drive </a:t>
            </a:r>
            <a:br>
              <a:rPr lang="en-US" sz="3600" dirty="0" smtClean="0"/>
            </a:br>
            <a:r>
              <a:rPr lang="en-US" sz="3600" dirty="0" smtClean="0"/>
              <a:t>60 miles in 60 minutes.</a:t>
            </a:r>
            <a:endParaRPr lang="en-US" sz="36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if you go 60 miles in 45 minutes?</a:t>
            </a:r>
            <a:endParaRPr lang="en-US" dirty="0"/>
          </a:p>
        </p:txBody>
      </p:sp>
      <p:pic>
        <p:nvPicPr>
          <p:cNvPr id="6" name="Content Placeholder 5" descr="speedometer.jpg"/>
          <p:cNvPicPr>
            <a:picLocks noGrp="1" noChangeAspect="1"/>
          </p:cNvPicPr>
          <p:nvPr>
            <p:ph idx="1"/>
          </p:nvPr>
        </p:nvPicPr>
        <p:blipFill>
          <a:blip r:embed="rId2" cstate="print"/>
          <a:stretch>
            <a:fillRect/>
          </a:stretch>
        </p:blipFill>
        <p:spPr>
          <a:xfrm>
            <a:off x="1303749" y="1600200"/>
            <a:ext cx="6536501" cy="452596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Tanks a Lot! </a:t>
            </a:r>
            <a:endParaRPr lang="en-US" dirty="0"/>
          </a:p>
        </p:txBody>
      </p:sp>
      <p:pic>
        <p:nvPicPr>
          <p:cNvPr id="4" name="Content Placeholder 3" descr="5310778977_a3939e7c35_b.jpg"/>
          <p:cNvPicPr>
            <a:picLocks noGrp="1" noChangeAspect="1"/>
          </p:cNvPicPr>
          <p:nvPr>
            <p:ph idx="1"/>
          </p:nvPr>
        </p:nvPicPr>
        <p:blipFill>
          <a:blip r:embed="rId2" cstate="print"/>
          <a:stretch>
            <a:fillRect/>
          </a:stretch>
        </p:blipFill>
        <p:spPr>
          <a:xfrm>
            <a:off x="1066800" y="1295400"/>
            <a:ext cx="6886458" cy="4525963"/>
          </a:xfrm>
        </p:spPr>
      </p:pic>
      <p:sp>
        <p:nvSpPr>
          <p:cNvPr id="5" name="TextBox 4"/>
          <p:cNvSpPr txBox="1"/>
          <p:nvPr/>
        </p:nvSpPr>
        <p:spPr>
          <a:xfrm>
            <a:off x="685800" y="6019800"/>
            <a:ext cx="8229600" cy="369332"/>
          </a:xfrm>
          <a:prstGeom prst="rect">
            <a:avLst/>
          </a:prstGeom>
          <a:noFill/>
        </p:spPr>
        <p:txBody>
          <a:bodyPr wrap="square" rtlCol="0">
            <a:spAutoFit/>
          </a:bodyPr>
          <a:lstStyle/>
          <a:p>
            <a:r>
              <a:rPr lang="en-US" i="1" dirty="0" smtClean="0"/>
              <a:t>One Minute Mysteries: 65 MORE Short Mysteries You Solve With Science, </a:t>
            </a:r>
            <a:r>
              <a:rPr lang="en-US" dirty="0" smtClean="0"/>
              <a:t>page 153</a:t>
            </a:r>
            <a:endParaRPr lang="en-US" i="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Roll of the Dice</a:t>
            </a:r>
            <a:endParaRPr lang="en-US" dirty="0"/>
          </a:p>
        </p:txBody>
      </p:sp>
      <p:sp>
        <p:nvSpPr>
          <p:cNvPr id="1026" name="AutoShape 2" descr="Image result for rolling dice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https://encrypted-tbn1.gstatic.com/images?q=tbn:ANd9GcRpYYaWZtgIuNIoQqLR9ae-pQmBYDWavlyzEx5Bl6ZjFeyqGDmxyFKe25n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http://deadpuritansociety.org/wp-content/uploads/2014/02/Roll-the-Dice-Crap-Shoot-e1391992318571-290x258.png"/>
          <p:cNvPicPr>
            <a:picLocks noChangeAspect="1" noChangeArrowheads="1"/>
          </p:cNvPicPr>
          <p:nvPr/>
        </p:nvPicPr>
        <p:blipFill>
          <a:blip r:embed="rId2" cstate="print"/>
          <a:srcRect/>
          <a:stretch>
            <a:fillRect/>
          </a:stretch>
        </p:blipFill>
        <p:spPr bwMode="auto">
          <a:xfrm>
            <a:off x="1752600" y="1600200"/>
            <a:ext cx="5715000" cy="41910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
            </a:r>
            <a:br>
              <a:rPr lang="en-US" sz="4900" dirty="0" smtClean="0"/>
            </a:br>
            <a:r>
              <a:rPr lang="en-US" sz="4900" dirty="0" err="1" smtClean="0"/>
              <a:t>Eggcellent</a:t>
            </a:r>
            <a:r>
              <a:rPr lang="en-US" sz="4900" dirty="0" smtClean="0"/>
              <a:t> Idea</a:t>
            </a:r>
            <a:r>
              <a:rPr lang="en-US" dirty="0" smtClean="0"/>
              <a:t/>
            </a:r>
            <a:br>
              <a:rPr lang="en-US" dirty="0" smtClean="0"/>
            </a:br>
            <a:endParaRPr lang="en-US" dirty="0"/>
          </a:p>
        </p:txBody>
      </p:sp>
      <p:sp>
        <p:nvSpPr>
          <p:cNvPr id="4" name="Rectangle 3"/>
          <p:cNvSpPr/>
          <p:nvPr/>
        </p:nvSpPr>
        <p:spPr>
          <a:xfrm>
            <a:off x="914400" y="1447800"/>
            <a:ext cx="7086600" cy="5016758"/>
          </a:xfrm>
          <a:prstGeom prst="rect">
            <a:avLst/>
          </a:prstGeom>
        </p:spPr>
        <p:txBody>
          <a:bodyPr wrap="square">
            <a:spAutoFit/>
          </a:bodyPr>
          <a:lstStyle/>
          <a:p>
            <a:r>
              <a:rPr lang="en-US" sz="1600" dirty="0" smtClean="0"/>
              <a:t>       “Mom, where are you?” Carol called as she unlocked the back door and entered the kitchen. </a:t>
            </a:r>
          </a:p>
          <a:p>
            <a:r>
              <a:rPr lang="en-US" sz="1600" dirty="0" smtClean="0"/>
              <a:t>        Three other equally sweaty and hungry girls followed her after playing a pick-up soccer game on the field near Carol’s house. </a:t>
            </a:r>
          </a:p>
          <a:p>
            <a:r>
              <a:rPr lang="en-US" sz="1600" dirty="0" smtClean="0"/>
              <a:t>        On the table, they saw a note from Carol’s mother. It said, “Had to run an errand, will be back around one. You and your friends can help yourself to lunch. Eggs are in the fridge.” </a:t>
            </a:r>
          </a:p>
          <a:p>
            <a:r>
              <a:rPr lang="en-US" sz="1600" dirty="0" smtClean="0"/>
              <a:t>        “Mom boiled a dozen eggs this morning to make egg salad sandwiches. I know how to make them,” Carol said as she opened the refrigerator. </a:t>
            </a:r>
          </a:p>
          <a:p>
            <a:r>
              <a:rPr lang="en-US" sz="1600" dirty="0" smtClean="0"/>
              <a:t>         Two identical cartons were inside. </a:t>
            </a:r>
          </a:p>
          <a:p>
            <a:r>
              <a:rPr lang="en-US" sz="1600" dirty="0" smtClean="0"/>
              <a:t>         “How do we know which dozen is hard-boiled?” Bianca asked. “If we crack one open and it’s still raw, we’re wasting an egg and making a mess.” </a:t>
            </a:r>
          </a:p>
          <a:p>
            <a:r>
              <a:rPr lang="en-US" sz="1600" dirty="0" smtClean="0"/>
              <a:t>         “How about seeing if any are still warm?” Jade suggested. “Or still wet from being in the water?” </a:t>
            </a:r>
          </a:p>
          <a:p>
            <a:r>
              <a:rPr lang="en-US" sz="1600" dirty="0" smtClean="0"/>
              <a:t>         Carol brought out both egg containers and felt the eggs. All the eggs were cold and dry. </a:t>
            </a:r>
          </a:p>
          <a:p>
            <a:r>
              <a:rPr lang="en-US" sz="1600" dirty="0" smtClean="0"/>
              <a:t>        “That doesn’t help. They’re all the same. I think we have to guess,” she said. </a:t>
            </a:r>
          </a:p>
          <a:p>
            <a:r>
              <a:rPr lang="en-US" sz="1600" dirty="0" smtClean="0"/>
              <a:t>         “We don’t have to guess,” Lucy said. </a:t>
            </a:r>
          </a:p>
          <a:p>
            <a:r>
              <a:rPr lang="en-US" sz="1600" dirty="0" smtClean="0"/>
              <a:t>         All their heads turned towards her. </a:t>
            </a:r>
            <a:br>
              <a:rPr lang="en-US" sz="1600" dirty="0" smtClean="0"/>
            </a:br>
            <a:endParaRPr lang="en-US" sz="16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Mystery No. 35 (page 89) from One Minute Mysteries: 65 MORE Short Mysteries You Solve With Science!</a:t>
            </a:r>
            <a:endParaRPr lang="en-US" sz="2800" dirty="0"/>
          </a:p>
        </p:txBody>
      </p:sp>
      <p:sp>
        <p:nvSpPr>
          <p:cNvPr id="81922" name="AutoShape 2" descr="Image result for funny egg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1924" name="Picture 4" descr="http://cdn.gunaxin.com/wp-content/uploads/gallery/funny-egg-faces/egg-face-art-20.jpg"/>
          <p:cNvPicPr>
            <a:picLocks noChangeAspect="1" noChangeArrowheads="1"/>
          </p:cNvPicPr>
          <p:nvPr/>
        </p:nvPicPr>
        <p:blipFill>
          <a:blip r:embed="rId2" cstate="print"/>
          <a:srcRect/>
          <a:stretch>
            <a:fillRect/>
          </a:stretch>
        </p:blipFill>
        <p:spPr bwMode="auto">
          <a:xfrm>
            <a:off x="1676400" y="1676400"/>
            <a:ext cx="5994399" cy="44958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dirty="0" smtClean="0"/>
              <a:t>         Lucy explained, “Spin the eggs here on </a:t>
            </a:r>
            <a:br>
              <a:rPr lang="en-US" dirty="0" smtClean="0"/>
            </a:br>
            <a:r>
              <a:rPr lang="en-US" dirty="0" smtClean="0"/>
              <a:t>the counter. They will spin differently. </a:t>
            </a:r>
            <a:br>
              <a:rPr lang="en-US" dirty="0" smtClean="0"/>
            </a:br>
            <a:r>
              <a:rPr lang="en-US" dirty="0" smtClean="0"/>
              <a:t>The raw ones will spin more slowly than hard-boiled ones. That’s because the hard-boiled eggs have been cooked solid, but the liquid inside of the raw egg will slow the egg down. That’s how we will be able to tell which eggs are which.”</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a:ln>
            <a:solidFill>
              <a:schemeClr val="tx1"/>
            </a:solidFill>
          </a:ln>
        </p:spPr>
        <p:txBody>
          <a:bodyPr>
            <a:normAutofit/>
          </a:bodyPr>
          <a:lstStyle/>
          <a:p>
            <a:pPr algn="ctr">
              <a:buNone/>
            </a:pPr>
            <a:r>
              <a:rPr lang="en-US" dirty="0" smtClean="0"/>
              <a:t/>
            </a:r>
            <a:br>
              <a:rPr lang="en-US" dirty="0" smtClean="0"/>
            </a:br>
            <a:r>
              <a:rPr lang="en-US" dirty="0" smtClean="0"/>
              <a:t>Kids are comfortable saying “I don’t know.” </a:t>
            </a:r>
          </a:p>
          <a:p>
            <a:pPr algn="ctr">
              <a:buNone/>
            </a:pPr>
            <a:r>
              <a:rPr lang="en-US" dirty="0" smtClean="0"/>
              <a:t>Kids are comfortable knowing the answer, </a:t>
            </a:r>
            <a:br>
              <a:rPr lang="en-US" dirty="0" smtClean="0"/>
            </a:br>
            <a:r>
              <a:rPr lang="en-US" dirty="0" smtClean="0"/>
              <a:t>but not knowing </a:t>
            </a:r>
            <a:r>
              <a:rPr lang="en-US" i="1" dirty="0" smtClean="0"/>
              <a:t>Why?</a:t>
            </a:r>
            <a:endParaRPr lang="en-US" dirty="0" smtClean="0"/>
          </a:p>
          <a:p>
            <a:pPr algn="ctr">
              <a:buNone/>
            </a:pPr>
            <a:r>
              <a:rPr lang="en-US" dirty="0" smtClean="0"/>
              <a:t>__________________</a:t>
            </a:r>
            <a:br>
              <a:rPr lang="en-US" dirty="0" smtClean="0"/>
            </a:br>
            <a:endParaRPr lang="en-US" sz="1100" dirty="0" smtClean="0"/>
          </a:p>
          <a:p>
            <a:pPr algn="ctr">
              <a:buNone/>
            </a:pPr>
            <a:r>
              <a:rPr lang="en-US" dirty="0" smtClean="0"/>
              <a:t>We need to promote Inquiry.</a:t>
            </a:r>
          </a:p>
          <a:p>
            <a:pPr algn="ctr">
              <a:buNone/>
            </a:pPr>
            <a:r>
              <a:rPr lang="en-US" dirty="0" smtClean="0"/>
              <a:t>We want them to ask </a:t>
            </a:r>
            <a:r>
              <a:rPr lang="en-US" i="1" dirty="0" smtClean="0"/>
              <a:t>Why?</a:t>
            </a:r>
          </a:p>
          <a:p>
            <a:pPr algn="ctr">
              <a:buNone/>
            </a:pPr>
            <a:r>
              <a:rPr lang="en-US" dirty="0" smtClean="0"/>
              <a:t>We can help them learn to use what they </a:t>
            </a:r>
            <a:br>
              <a:rPr lang="en-US" dirty="0" smtClean="0"/>
            </a:br>
            <a:r>
              <a:rPr lang="en-US" dirty="0" smtClean="0"/>
              <a:t>do know to deduce what they don’t. </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algn="ctr">
              <a:buNone/>
            </a:pPr>
            <a:endParaRPr lang="en-US" sz="1400" dirty="0" smtClean="0"/>
          </a:p>
          <a:p>
            <a:pPr algn="ctr">
              <a:buNone/>
            </a:pPr>
            <a:r>
              <a:rPr lang="en-US" dirty="0" smtClean="0"/>
              <a:t>Helping kids connect the dots!</a:t>
            </a:r>
          </a:p>
          <a:p>
            <a:pPr algn="ctr">
              <a:buNone/>
            </a:pPr>
            <a:r>
              <a:rPr lang="en-US" dirty="0" smtClean="0"/>
              <a:t>We can help them learn to use what they </a:t>
            </a:r>
            <a:br>
              <a:rPr lang="en-US" dirty="0" smtClean="0"/>
            </a:br>
            <a:r>
              <a:rPr lang="en-US" dirty="0" smtClean="0"/>
              <a:t>do know to deduce what they don’t. </a:t>
            </a:r>
          </a:p>
          <a:p>
            <a:pPr algn="ctr">
              <a:buNone/>
            </a:pPr>
            <a:endParaRPr lang="en-US" dirty="0" smtClean="0"/>
          </a:p>
          <a:p>
            <a:pPr>
              <a:buNone/>
            </a:pPr>
            <a:endParaRPr lang="en-US" dirty="0"/>
          </a:p>
          <a:p>
            <a:endParaRPr lang="en-US" dirty="0"/>
          </a:p>
        </p:txBody>
      </p:sp>
      <p:pic>
        <p:nvPicPr>
          <p:cNvPr id="4" name="Picture 3" descr="connect_the_dots.jpg"/>
          <p:cNvPicPr>
            <a:picLocks noChangeAspect="1"/>
          </p:cNvPicPr>
          <p:nvPr/>
        </p:nvPicPr>
        <p:blipFill>
          <a:blip r:embed="rId2" cstate="print"/>
          <a:stretch>
            <a:fillRect/>
          </a:stretch>
        </p:blipFill>
        <p:spPr>
          <a:xfrm>
            <a:off x="1752600" y="3124200"/>
            <a:ext cx="5543550" cy="28194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66800"/>
            <a:ext cx="8382000" cy="1752600"/>
          </a:xfrm>
        </p:spPr>
        <p:txBody>
          <a:bodyPr>
            <a:noAutofit/>
          </a:bodyPr>
          <a:lstStyle/>
          <a:p>
            <a:r>
              <a:rPr lang="en-US" sz="3600" dirty="0" smtClean="0"/>
              <a:t>We need to promote Inquiry.</a:t>
            </a:r>
            <a:br>
              <a:rPr lang="en-US" sz="3600" dirty="0" smtClean="0"/>
            </a:br>
            <a:r>
              <a:rPr lang="en-US" sz="3600" dirty="0" smtClean="0"/>
              <a:t>We want kids to ask </a:t>
            </a:r>
            <a:r>
              <a:rPr lang="en-US" sz="3600" i="1" dirty="0" smtClean="0"/>
              <a:t>Why?</a:t>
            </a:r>
            <a:br>
              <a:rPr lang="en-US" sz="3600" i="1" dirty="0" smtClean="0"/>
            </a:br>
            <a:r>
              <a:rPr lang="en-US" sz="3600" dirty="0" smtClean="0"/>
              <a:t>We want to see kids getting to the</a:t>
            </a:r>
            <a:br>
              <a:rPr lang="en-US" sz="3600" dirty="0" smtClean="0"/>
            </a:br>
            <a:r>
              <a:rPr lang="en-US" sz="3600" dirty="0" smtClean="0"/>
              <a:t> “Aha!” moment</a:t>
            </a:r>
            <a:br>
              <a:rPr lang="en-US" sz="3600" dirty="0" smtClean="0"/>
            </a:br>
            <a:endParaRPr lang="en-US" sz="3600" dirty="0"/>
          </a:p>
        </p:txBody>
      </p:sp>
      <p:pic>
        <p:nvPicPr>
          <p:cNvPr id="4" name="Content Placeholder 3" descr="winning kid.jpg"/>
          <p:cNvPicPr>
            <a:picLocks noGrp="1" noChangeAspect="1"/>
          </p:cNvPicPr>
          <p:nvPr>
            <p:ph idx="1"/>
          </p:nvPr>
        </p:nvPicPr>
        <p:blipFill>
          <a:blip r:embed="rId2" cstate="print"/>
          <a:stretch>
            <a:fillRect/>
          </a:stretch>
        </p:blipFill>
        <p:spPr>
          <a:xfrm>
            <a:off x="2819400" y="2971800"/>
            <a:ext cx="3810000" cy="3429000"/>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905000"/>
          </a:xfrm>
        </p:spPr>
        <p:txBody>
          <a:bodyPr>
            <a:normAutofit fontScale="90000"/>
          </a:bodyPr>
          <a:lstStyle/>
          <a:p>
            <a:r>
              <a:rPr lang="en-US" dirty="0" smtClean="0"/>
              <a:t/>
            </a:r>
            <a:br>
              <a:rPr lang="en-US" dirty="0" smtClean="0"/>
            </a:br>
            <a:r>
              <a:rPr lang="en-US" dirty="0" smtClean="0"/>
              <a:t>Learning how to reframe and rework </a:t>
            </a:r>
            <a:br>
              <a:rPr lang="en-US" dirty="0" smtClean="0"/>
            </a:br>
            <a:r>
              <a:rPr lang="en-US" dirty="0" smtClean="0"/>
              <a:t>a problem gives kids confidence and encourages a lifetime of curiosity!</a:t>
            </a:r>
            <a:br>
              <a:rPr lang="en-US" dirty="0" smtClean="0"/>
            </a:br>
            <a:endParaRPr lang="en-US" dirty="0"/>
          </a:p>
        </p:txBody>
      </p:sp>
      <p:pic>
        <p:nvPicPr>
          <p:cNvPr id="17410" name="Picture 2" descr="http://www.cnhfoundation.org/wp-content/uploads/2014/02/Happy-Kids.jpg"/>
          <p:cNvPicPr>
            <a:picLocks noChangeAspect="1" noChangeArrowheads="1"/>
          </p:cNvPicPr>
          <p:nvPr/>
        </p:nvPicPr>
        <p:blipFill>
          <a:blip r:embed="rId3" cstate="print"/>
          <a:srcRect/>
          <a:stretch>
            <a:fillRect/>
          </a:stretch>
        </p:blipFill>
        <p:spPr bwMode="auto">
          <a:xfrm>
            <a:off x="1295400" y="2438400"/>
            <a:ext cx="6629400" cy="3924301"/>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1828800"/>
          </a:xfrm>
        </p:spPr>
        <p:txBody>
          <a:bodyPr>
            <a:normAutofit fontScale="90000"/>
          </a:bodyPr>
          <a:lstStyle/>
          <a:p>
            <a:r>
              <a:rPr lang="en-US" sz="4000" dirty="0" smtClean="0"/>
              <a:t/>
            </a:r>
            <a:br>
              <a:rPr lang="en-US" sz="4000" dirty="0" smtClean="0"/>
            </a:br>
            <a:r>
              <a:rPr lang="en-US" dirty="0" smtClean="0"/>
              <a:t/>
            </a:r>
            <a:br>
              <a:rPr lang="en-US" dirty="0" smtClean="0"/>
            </a:br>
            <a:endParaRPr lang="en-US" dirty="0"/>
          </a:p>
        </p:txBody>
      </p:sp>
      <p:sp>
        <p:nvSpPr>
          <p:cNvPr id="3" name="Content Placeholder 2"/>
          <p:cNvSpPr>
            <a:spLocks noGrp="1"/>
          </p:cNvSpPr>
          <p:nvPr>
            <p:ph idx="1"/>
          </p:nvPr>
        </p:nvSpPr>
        <p:spPr>
          <a:xfrm>
            <a:off x="533400" y="838201"/>
            <a:ext cx="8153400" cy="4343400"/>
          </a:xfrm>
        </p:spPr>
        <p:txBody>
          <a:bodyPr>
            <a:normAutofit/>
          </a:bodyPr>
          <a:lstStyle/>
          <a:p>
            <a:pPr>
              <a:buNone/>
            </a:pPr>
            <a:r>
              <a:rPr lang="en-US" dirty="0" smtClean="0"/>
              <a:t> 	</a:t>
            </a:r>
            <a:r>
              <a:rPr lang="en-US" sz="2800" dirty="0" smtClean="0"/>
              <a:t>Dia </a:t>
            </a:r>
            <a:r>
              <a:rPr lang="en-US" sz="2800" dirty="0"/>
              <a:t>L. Michels</a:t>
            </a:r>
            <a:r>
              <a:rPr lang="en-US" sz="2200" dirty="0" smtClean="0"/>
              <a:t/>
            </a:r>
            <a:br>
              <a:rPr lang="en-US" sz="2200" dirty="0" smtClean="0"/>
            </a:br>
            <a:r>
              <a:rPr lang="en-US" sz="2200" dirty="0"/>
              <a:t>Science, </a:t>
            </a:r>
            <a:r>
              <a:rPr lang="en-US" sz="2200" dirty="0" smtClean="0"/>
              <a:t>Naturally!</a:t>
            </a:r>
            <a:br>
              <a:rPr lang="en-US" sz="2200" dirty="0" smtClean="0"/>
            </a:br>
            <a:r>
              <a:rPr lang="en-US" sz="2200" dirty="0"/>
              <a:t>725 8th Street, SE</a:t>
            </a:r>
            <a:r>
              <a:rPr lang="en-US" sz="2200" dirty="0" smtClean="0"/>
              <a:t/>
            </a:r>
            <a:br>
              <a:rPr lang="en-US" sz="2200" dirty="0" smtClean="0"/>
            </a:br>
            <a:r>
              <a:rPr lang="en-US" sz="2200" dirty="0"/>
              <a:t>Washington, DC 20003</a:t>
            </a:r>
            <a:r>
              <a:rPr lang="en-US" sz="2200" dirty="0" smtClean="0"/>
              <a:t/>
            </a:r>
            <a:br>
              <a:rPr lang="en-US" sz="2200" dirty="0" smtClean="0"/>
            </a:br>
            <a:r>
              <a:rPr lang="en-US" sz="2200" dirty="0"/>
              <a:t>202-465-4798</a:t>
            </a:r>
            <a:r>
              <a:rPr lang="en-US" sz="2200" dirty="0" smtClean="0"/>
              <a:t/>
            </a:r>
            <a:br>
              <a:rPr lang="en-US" sz="2200" dirty="0" smtClean="0"/>
            </a:br>
            <a:r>
              <a:rPr lang="en-US" sz="2200" dirty="0"/>
              <a:t>Toll-free: 1-866-SCI-9876 (1-866-724-9876</a:t>
            </a:r>
            <a:r>
              <a:rPr lang="en-US" sz="2200" dirty="0" smtClean="0"/>
              <a:t>)</a:t>
            </a:r>
            <a:br>
              <a:rPr lang="en-US" sz="2200" dirty="0" smtClean="0"/>
            </a:br>
            <a:r>
              <a:rPr lang="en-US" sz="2200" dirty="0" smtClean="0"/>
              <a:t>Cell</a:t>
            </a:r>
            <a:r>
              <a:rPr lang="en-US" sz="2200" dirty="0"/>
              <a:t>: 202-841-9946</a:t>
            </a:r>
            <a:br>
              <a:rPr lang="en-US" sz="2200" dirty="0"/>
            </a:br>
            <a:r>
              <a:rPr lang="en-US" sz="2200" dirty="0"/>
              <a:t>Fax: 202-558-2132</a:t>
            </a:r>
            <a:br>
              <a:rPr lang="en-US" sz="2200" dirty="0"/>
            </a:br>
            <a:r>
              <a:rPr lang="en-US" sz="2200" dirty="0"/>
              <a:t>Dia@ScienceNaturally.com </a:t>
            </a:r>
            <a:br>
              <a:rPr lang="en-US" sz="2200" dirty="0"/>
            </a:br>
            <a:r>
              <a:rPr lang="en-US" sz="2200" dirty="0"/>
              <a:t>www.ScienceNaturally.com </a:t>
            </a:r>
            <a:br>
              <a:rPr lang="en-US" sz="2200" dirty="0"/>
            </a:br>
            <a:r>
              <a:rPr lang="en-US" sz="2200" dirty="0"/>
              <a:t>www.Twitter.com/SciNaturally</a:t>
            </a:r>
          </a:p>
          <a:p>
            <a:endParaRPr lang="en-US" dirty="0"/>
          </a:p>
        </p:txBody>
      </p:sp>
      <p:pic>
        <p:nvPicPr>
          <p:cNvPr id="6" name="Picture 5" descr="Dia.Michels.Headshot.JPG"/>
          <p:cNvPicPr>
            <a:picLocks noChangeAspect="1"/>
          </p:cNvPicPr>
          <p:nvPr/>
        </p:nvPicPr>
        <p:blipFill>
          <a:blip r:embed="rId2" cstate="print"/>
          <a:stretch>
            <a:fillRect/>
          </a:stretch>
        </p:blipFill>
        <p:spPr>
          <a:xfrm>
            <a:off x="6096000" y="838200"/>
            <a:ext cx="2172511" cy="2362200"/>
          </a:xfrm>
          <a:prstGeom prst="rect">
            <a:avLst/>
          </a:prstGeom>
        </p:spPr>
      </p:pic>
      <p:pic>
        <p:nvPicPr>
          <p:cNvPr id="8" name="Picture 7" descr="SN_LogoWithTag.jpg"/>
          <p:cNvPicPr>
            <a:picLocks noChangeAspect="1"/>
          </p:cNvPicPr>
          <p:nvPr/>
        </p:nvPicPr>
        <p:blipFill>
          <a:blip r:embed="rId3" cstate="print"/>
          <a:stretch>
            <a:fillRect/>
          </a:stretch>
        </p:blipFill>
        <p:spPr>
          <a:xfrm>
            <a:off x="5791200" y="4495800"/>
            <a:ext cx="2971800" cy="1915886"/>
          </a:xfrm>
          <a:prstGeom prst="rect">
            <a:avLst/>
          </a:prstGeom>
        </p:spPr>
      </p:pic>
      <p:sp>
        <p:nvSpPr>
          <p:cNvPr id="7" name="TextBox 6"/>
          <p:cNvSpPr txBox="1"/>
          <p:nvPr/>
        </p:nvSpPr>
        <p:spPr>
          <a:xfrm>
            <a:off x="457200" y="5616714"/>
            <a:ext cx="4876800" cy="707886"/>
          </a:xfrm>
          <a:prstGeom prst="rect">
            <a:avLst/>
          </a:prstGeom>
          <a:noFill/>
        </p:spPr>
        <p:txBody>
          <a:bodyPr wrap="square" rtlCol="0">
            <a:spAutoFit/>
          </a:bodyPr>
          <a:lstStyle/>
          <a:p>
            <a:pPr algn="ctr"/>
            <a:r>
              <a:rPr lang="en-US" sz="2000" dirty="0" smtClean="0"/>
              <a:t> [Permission granted to use, edit or copy. </a:t>
            </a:r>
            <a:br>
              <a:rPr lang="en-US" sz="2000" dirty="0" smtClean="0"/>
            </a:br>
            <a:r>
              <a:rPr lang="en-US" sz="2000" dirty="0" smtClean="0"/>
              <a:t>Feedback welcome!]</a:t>
            </a:r>
            <a:endParaRPr lang="en-US"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Information</a:t>
            </a:r>
            <a:endParaRPr lang="en-US" dirty="0"/>
          </a:p>
        </p:txBody>
      </p:sp>
      <p:sp>
        <p:nvSpPr>
          <p:cNvPr id="3" name="Content Placeholder 2"/>
          <p:cNvSpPr>
            <a:spLocks noGrp="1"/>
          </p:cNvSpPr>
          <p:nvPr>
            <p:ph idx="1"/>
          </p:nvPr>
        </p:nvSpPr>
        <p:spPr/>
        <p:txBody>
          <a:bodyPr>
            <a:normAutofit/>
          </a:bodyPr>
          <a:lstStyle/>
          <a:p>
            <a:r>
              <a:rPr lang="en-US" sz="3000" dirty="0" smtClean="0"/>
              <a:t>You set up a 30 gallon aquarium in January.</a:t>
            </a:r>
          </a:p>
          <a:p>
            <a:r>
              <a:rPr lang="en-US" sz="3000" dirty="0" smtClean="0"/>
              <a:t>You were instructed to remove one-third of the water each month and replace it with clean water </a:t>
            </a:r>
            <a:br>
              <a:rPr lang="en-US" sz="3000" dirty="0" smtClean="0"/>
            </a:br>
            <a:r>
              <a:rPr lang="en-US" sz="3000" dirty="0" smtClean="0"/>
              <a:t>   (removing more would shock the fish).</a:t>
            </a:r>
          </a:p>
          <a:p>
            <a:r>
              <a:rPr lang="en-US" sz="3000" dirty="0" smtClean="0"/>
              <a:t>The water evaporated at a high rate </a:t>
            </a:r>
            <a:br>
              <a:rPr lang="en-US" sz="3000" dirty="0" smtClean="0"/>
            </a:br>
            <a:r>
              <a:rPr lang="en-US" sz="3000" dirty="0" smtClean="0"/>
              <a:t>   (about one-third of the tank in a month).</a:t>
            </a:r>
            <a:endParaRPr lang="en-US" sz="3000" dirty="0"/>
          </a:p>
          <a:p>
            <a:r>
              <a:rPr lang="en-US" sz="3000" dirty="0" smtClean="0"/>
              <a:t>You added fresh, de-chlorinated water each </a:t>
            </a:r>
            <a:br>
              <a:rPr lang="en-US" sz="3000" dirty="0" smtClean="0"/>
            </a:br>
            <a:r>
              <a:rPr lang="en-US" sz="3000" dirty="0" smtClean="0"/>
              <a:t>   month, enough to keep the tank full.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the Fish Dead?</a:t>
            </a:r>
            <a:endParaRPr lang="en-US" dirty="0"/>
          </a:p>
        </p:txBody>
      </p:sp>
      <p:pic>
        <p:nvPicPr>
          <p:cNvPr id="4" name="Content Placeholder 3" descr="upside_down_tang.jpg"/>
          <p:cNvPicPr>
            <a:picLocks noGrp="1" noChangeAspect="1"/>
          </p:cNvPicPr>
          <p:nvPr>
            <p:ph idx="1"/>
          </p:nvPr>
        </p:nvPicPr>
        <p:blipFill>
          <a:blip r:embed="rId2" cstate="print"/>
          <a:stretch>
            <a:fillRect/>
          </a:stretch>
        </p:blipFill>
        <p:spPr>
          <a:xfrm>
            <a:off x="1295400" y="1447800"/>
            <a:ext cx="6477000" cy="485775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oy-thinking.jpg"/>
          <p:cNvPicPr>
            <a:picLocks noGrp="1" noChangeAspect="1"/>
          </p:cNvPicPr>
          <p:nvPr>
            <p:ph idx="1"/>
          </p:nvPr>
        </p:nvPicPr>
        <p:blipFill>
          <a:blip r:embed="rId2" cstate="print"/>
          <a:stretch>
            <a:fillRect/>
          </a:stretch>
        </p:blipFill>
        <p:spPr>
          <a:xfrm>
            <a:off x="3061566" y="1600200"/>
            <a:ext cx="3020867" cy="4525963"/>
          </a:xfrm>
        </p:spPr>
      </p:pic>
      <p:sp>
        <p:nvSpPr>
          <p:cNvPr id="2" name="Title 1"/>
          <p:cNvSpPr>
            <a:spLocks noGrp="1"/>
          </p:cNvSpPr>
          <p:nvPr>
            <p:ph type="title"/>
          </p:nvPr>
        </p:nvSpPr>
        <p:spPr>
          <a:xfrm>
            <a:off x="457200" y="609600"/>
            <a:ext cx="8382000" cy="685800"/>
          </a:xfrm>
        </p:spPr>
        <p:txBody>
          <a:bodyPr>
            <a:normAutofit fontScale="90000"/>
          </a:bodyPr>
          <a:lstStyle/>
          <a:p>
            <a:r>
              <a:rPr lang="en-US" dirty="0" smtClean="0"/>
              <a:t/>
            </a:r>
            <a:br>
              <a:rPr lang="en-US" dirty="0" smtClean="0"/>
            </a:br>
            <a:r>
              <a:rPr lang="en-US" dirty="0" smtClean="0"/>
              <a:t>“I don’t know”</a:t>
            </a:r>
            <a:br>
              <a:rPr lang="en-US" dirty="0" smtClean="0"/>
            </a:br>
            <a:r>
              <a:rPr lang="en-US" sz="3600" dirty="0" smtClean="0"/>
              <a:t/>
            </a:r>
            <a:br>
              <a:rPr lang="en-US" sz="3600" dirty="0" smtClean="0"/>
            </a:br>
            <a:endParaRPr lang="en-US" dirty="0"/>
          </a:p>
        </p:txBody>
      </p:sp>
      <p:sp>
        <p:nvSpPr>
          <p:cNvPr id="5" name="TextBox 4"/>
          <p:cNvSpPr txBox="1"/>
          <p:nvPr/>
        </p:nvSpPr>
        <p:spPr>
          <a:xfrm>
            <a:off x="609600" y="1295400"/>
            <a:ext cx="7696200" cy="553998"/>
          </a:xfrm>
          <a:prstGeom prst="rect">
            <a:avLst/>
          </a:prstGeom>
          <a:noFill/>
        </p:spPr>
        <p:txBody>
          <a:bodyPr wrap="square" rtlCol="0">
            <a:spAutoFit/>
          </a:bodyPr>
          <a:lstStyle/>
          <a:p>
            <a:pPr algn="ctr"/>
            <a:r>
              <a:rPr lang="en-US" sz="3000" dirty="0" smtClean="0"/>
              <a:t>Encourage kids to come up with hypotheses…</a:t>
            </a:r>
            <a:endParaRPr lang="en-US" sz="3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18298</TotalTime>
  <Words>963</Words>
  <Application>Microsoft Office PowerPoint</Application>
  <PresentationFormat>On-screen Show (4:3)</PresentationFormat>
  <Paragraphs>195</Paragraphs>
  <Slides>68</Slides>
  <Notes>2</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Creativity, Curiosity and Critical Thinking Combined:  Sparking Your Child's Interest in Science</vt:lpstr>
      <vt:lpstr>Knowledge </vt:lpstr>
      <vt:lpstr>What skill are we after?</vt:lpstr>
      <vt:lpstr>Slide 4</vt:lpstr>
      <vt:lpstr>Slide 5</vt:lpstr>
      <vt:lpstr>Tanks a Lot! </vt:lpstr>
      <vt:lpstr>Key Information</vt:lpstr>
      <vt:lpstr>Why are the Fish Dead?</vt:lpstr>
      <vt:lpstr> “I don’t know”  </vt:lpstr>
      <vt:lpstr>Any Guesses?</vt:lpstr>
      <vt:lpstr>Slide 11</vt:lpstr>
      <vt:lpstr>Let’s review what we know… _______________________</vt:lpstr>
      <vt:lpstr>Slide 13</vt:lpstr>
      <vt:lpstr>   But… The goal is not just knowing the answer, …it’s understanding Why?</vt:lpstr>
      <vt:lpstr>Lateral Thought #1</vt:lpstr>
      <vt:lpstr>What Do We Know About  All Living Things?</vt:lpstr>
      <vt:lpstr>Slide 17</vt:lpstr>
      <vt:lpstr>Slide 18</vt:lpstr>
      <vt:lpstr>and… they all pee and poop!</vt:lpstr>
      <vt:lpstr>Slide 20</vt:lpstr>
      <vt:lpstr>Slide 21</vt:lpstr>
      <vt:lpstr>How Do We Make Salt?</vt:lpstr>
      <vt:lpstr>Buy It In A Store!</vt:lpstr>
      <vt:lpstr>But How Would  Martha Stewart Make It?</vt:lpstr>
      <vt:lpstr>Collect Sea Water  and Evaporate!</vt:lpstr>
      <vt:lpstr>What is Evaporation?</vt:lpstr>
      <vt:lpstr>Back to Our Aquarium… ________________</vt:lpstr>
      <vt:lpstr>The Pee and the Poop!</vt:lpstr>
      <vt:lpstr>What’s Happening to the Pee and the Poop over time? </vt:lpstr>
      <vt:lpstr>What’s happening inside our  aquarium over time?</vt:lpstr>
      <vt:lpstr>Some of the Original Guesses  May Be Connected!</vt:lpstr>
      <vt:lpstr>Extension ______________________</vt:lpstr>
      <vt:lpstr>What are some solutions?</vt:lpstr>
      <vt:lpstr>Science topics addressed in just one  One Minute Mystery</vt:lpstr>
      <vt:lpstr>The Take Away— Where There is Poop, There is Life!</vt:lpstr>
      <vt:lpstr>Science Questions</vt:lpstr>
      <vt:lpstr>From 101 Things Everyone Should Know about Science Question 75 </vt:lpstr>
      <vt:lpstr>Any Guesses?</vt:lpstr>
      <vt:lpstr>How Do We Graph the Globe?</vt:lpstr>
      <vt:lpstr>Latitude and Longitude</vt:lpstr>
      <vt:lpstr>But wait… there’s more! _________________</vt:lpstr>
      <vt:lpstr>Latitude, Longitude and… Altitude </vt:lpstr>
      <vt:lpstr>Lateral Thought </vt:lpstr>
      <vt:lpstr>What Happens to the Earth  in an Earthquake?</vt:lpstr>
      <vt:lpstr>What Happens to the Earth  when Erosion occurs?</vt:lpstr>
      <vt:lpstr>What Happens to the Earth  when Sea Levels Rise?</vt:lpstr>
      <vt:lpstr>The Earth Is Moving…</vt:lpstr>
      <vt:lpstr>But also… Everything on the Earth is also moving. Our planet is in a continuous state of change.</vt:lpstr>
      <vt:lpstr>What is the Fourth piece of Information?</vt:lpstr>
      <vt:lpstr>FYI:  Geodetic is an adjective meaning pertaining to geodesy,  the science of measurement of the earth.  Geodesists study geodynamical phenomena such as crustal motion, tides, and polar motion’  they measure the location of things on earth— over and over again!</vt:lpstr>
      <vt:lpstr>Heavy Toll!</vt:lpstr>
      <vt:lpstr>Speeding Ticket (Yikes!)</vt:lpstr>
      <vt:lpstr>Let’s Review What We Know</vt:lpstr>
      <vt:lpstr>Any Guesses?</vt:lpstr>
      <vt:lpstr>What happens at an EZ-Pass station?</vt:lpstr>
      <vt:lpstr>Slide 56</vt:lpstr>
      <vt:lpstr>Slide 57</vt:lpstr>
      <vt:lpstr>Speaking of speed… What does 60 MPH mean?</vt:lpstr>
      <vt:lpstr>What if you go 60 miles in 45 minutes?</vt:lpstr>
      <vt:lpstr>Roll of the Dice</vt:lpstr>
      <vt:lpstr> Eggcellent Idea </vt:lpstr>
      <vt:lpstr>Mystery No. 35 (page 89) from One Minute Mysteries: 65 MORE Short Mysteries You Solve With Science!</vt:lpstr>
      <vt:lpstr>Slide 63</vt:lpstr>
      <vt:lpstr>Slide 64</vt:lpstr>
      <vt:lpstr>Slide 65</vt:lpstr>
      <vt:lpstr>We need to promote Inquiry. We want kids to ask Why? We want to see kids getting to the  “Aha!” moment </vt:lpstr>
      <vt:lpstr> Learning how to reframe and rework  a problem gives kids confidence and encourages a lifetime of curiosity! </vt:lpstr>
      <vt:lpstr>  </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Science Mysteries and Questions as Probes</dc:title>
  <dc:creator>Dia</dc:creator>
  <cp:lastModifiedBy>Christine</cp:lastModifiedBy>
  <cp:revision>652</cp:revision>
  <dcterms:created xsi:type="dcterms:W3CDTF">2014-11-14T20:39:03Z</dcterms:created>
  <dcterms:modified xsi:type="dcterms:W3CDTF">2015-06-15T08:15:45Z</dcterms:modified>
</cp:coreProperties>
</file>