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76" r:id="rId4"/>
    <p:sldId id="261" r:id="rId5"/>
    <p:sldId id="289" r:id="rId6"/>
    <p:sldId id="290" r:id="rId7"/>
    <p:sldId id="291" r:id="rId8"/>
    <p:sldId id="294" r:id="rId9"/>
    <p:sldId id="292" r:id="rId10"/>
    <p:sldId id="295" r:id="rId11"/>
    <p:sldId id="296" r:id="rId12"/>
    <p:sldId id="293" r:id="rId13"/>
    <p:sldId id="258" r:id="rId14"/>
    <p:sldId id="299" r:id="rId15"/>
    <p:sldId id="297" r:id="rId16"/>
    <p:sldId id="300" r:id="rId17"/>
    <p:sldId id="302" r:id="rId18"/>
    <p:sldId id="303" r:id="rId19"/>
    <p:sldId id="298" r:id="rId20"/>
    <p:sldId id="283" r:id="rId21"/>
    <p:sldId id="305" r:id="rId22"/>
    <p:sldId id="306" r:id="rId23"/>
    <p:sldId id="274" r:id="rId24"/>
    <p:sldId id="266" r:id="rId25"/>
    <p:sldId id="307" r:id="rId26"/>
    <p:sldId id="308" r:id="rId27"/>
    <p:sldId id="309" r:id="rId28"/>
    <p:sldId id="265" r:id="rId29"/>
    <p:sldId id="277" r:id="rId30"/>
    <p:sldId id="310" r:id="rId31"/>
    <p:sldId id="281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4" autoAdjust="0"/>
    <p:restoredTop sz="94660"/>
  </p:normalViewPr>
  <p:slideViewPr>
    <p:cSldViewPr>
      <p:cViewPr varScale="1">
        <p:scale>
          <a:sx n="72" d="100"/>
          <a:sy n="72" d="100"/>
        </p:scale>
        <p:origin x="-10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4FD76-B784-4427-8038-05F220780B72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9B29-840D-4D52-B47D-095F5B8EA0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ia@ScienceNaturally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5.jpeg"/><Relationship Id="rId7" Type="http://schemas.openxmlformats.org/officeDocument/2006/relationships/image" Target="../media/image26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1.jpeg"/><Relationship Id="rId5" Type="http://schemas.openxmlformats.org/officeDocument/2006/relationships/image" Target="../media/image25.tiff"/><Relationship Id="rId10" Type="http://schemas.openxmlformats.org/officeDocument/2006/relationships/image" Target="../media/image38.jpeg"/><Relationship Id="rId4" Type="http://schemas.openxmlformats.org/officeDocument/2006/relationships/image" Target="../media/image36.jpe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naturally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752600"/>
          </a:xfrm>
        </p:spPr>
        <p:txBody>
          <a:bodyPr>
            <a:noAutofit/>
          </a:bodyPr>
          <a:lstStyle/>
          <a:p>
            <a:r>
              <a:rPr lang="en-US" sz="5400" dirty="0" smtClean="0"/>
              <a:t>Learn Science through Mammal Life Cycle Stories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002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tx1"/>
                </a:solidFill>
              </a:rPr>
              <a:t>By Dia L. Michels</a:t>
            </a:r>
            <a:br>
              <a:rPr lang="en-US" sz="5100" dirty="0" smtClean="0">
                <a:solidFill>
                  <a:schemeClr val="tx1"/>
                </a:solidFill>
              </a:rPr>
            </a:br>
            <a:r>
              <a:rPr lang="en-US" sz="5100" dirty="0" smtClean="0">
                <a:solidFill>
                  <a:schemeClr val="tx1"/>
                </a:solidFill>
              </a:rPr>
              <a:t>Presentation for 2014 CAST, Dallas, TX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/>
            </a:r>
            <a:br>
              <a:rPr lang="en-US" sz="3400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 [Permission granted to use, edit or copy. </a:t>
            </a:r>
            <a:br>
              <a:rPr lang="en-US" sz="3400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Feedback welcome! </a:t>
            </a:r>
            <a:r>
              <a:rPr lang="en-US" sz="3400" dirty="0" smtClean="0">
                <a:solidFill>
                  <a:schemeClr val="tx1"/>
                </a:solidFill>
                <a:hlinkClick r:id="rId2"/>
              </a:rPr>
              <a:t>Dia@ScienceNaturally.com</a:t>
            </a:r>
            <a:r>
              <a:rPr lang="en-US" sz="3400" dirty="0" smtClean="0">
                <a:solidFill>
                  <a:schemeClr val="tx1"/>
                </a:solidFill>
              </a:rPr>
              <a:t>]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Lion.Mom.and.Cu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057400"/>
            <a:ext cx="44196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mmal-lo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3058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nosaurs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" y="304800"/>
            <a:ext cx="858774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jp1gtx9t6xqvmv8kj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14400"/>
            <a:ext cx="83820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ow-Unicorn-unicorns-17788190-800-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4582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428179"/>
            <a:ext cx="79248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>
                <a:latin typeface="Franklin Gothic Medium Cond" pitchFamily="34" charset="0"/>
              </a:rPr>
              <a:t> What is a mammal?</a:t>
            </a:r>
            <a:br>
              <a:rPr lang="en-US" sz="8000" dirty="0" smtClean="0">
                <a:latin typeface="Franklin Gothic Medium Cond" pitchFamily="34" charset="0"/>
              </a:rPr>
            </a:br>
            <a:r>
              <a:rPr lang="en-US" dirty="0" smtClean="0">
                <a:latin typeface="Franklin Gothic Medium Cond" pitchFamily="34" charset="0"/>
              </a:rPr>
              <a:t/>
            </a:r>
            <a:br>
              <a:rPr lang="en-US" dirty="0" smtClean="0">
                <a:latin typeface="Franklin Gothic Medium Cond" pitchFamily="34" charset="0"/>
              </a:rPr>
            </a:br>
            <a:r>
              <a:rPr lang="en-US" sz="4000" dirty="0" smtClean="0">
                <a:latin typeface="Franklin Gothic Medium Cond" pitchFamily="34" charset="0"/>
              </a:rPr>
              <a:t>      </a:t>
            </a:r>
            <a:r>
              <a:rPr lang="en-US" sz="6000" dirty="0" smtClean="0">
                <a:latin typeface="Franklin Gothic Medium Cond" pitchFamily="34" charset="0"/>
              </a:rPr>
              <a:t>1.  ____________</a:t>
            </a:r>
            <a:br>
              <a:rPr lang="en-US" sz="6000" dirty="0" smtClean="0">
                <a:latin typeface="Franklin Gothic Medium Cond" pitchFamily="34" charset="0"/>
              </a:rPr>
            </a:br>
            <a:r>
              <a:rPr lang="en-US" sz="6000" dirty="0" smtClean="0">
                <a:latin typeface="Franklin Gothic Medium Cond" pitchFamily="34" charset="0"/>
              </a:rPr>
              <a:t>    2.  ____________ </a:t>
            </a:r>
            <a:br>
              <a:rPr lang="en-US" sz="6000" dirty="0" smtClean="0">
                <a:latin typeface="Franklin Gothic Medium Cond" pitchFamily="34" charset="0"/>
              </a:rPr>
            </a:br>
            <a:r>
              <a:rPr lang="en-US" sz="6000" dirty="0" smtClean="0">
                <a:latin typeface="Franklin Gothic Medium Cond" pitchFamily="34" charset="0"/>
              </a:rPr>
              <a:t>    3.  ____________</a:t>
            </a:r>
            <a:br>
              <a:rPr lang="en-US" sz="6000" dirty="0" smtClean="0">
                <a:latin typeface="Franklin Gothic Medium Cond" pitchFamily="34" charset="0"/>
              </a:rPr>
            </a:br>
            <a:r>
              <a:rPr lang="en-US" sz="6000" dirty="0" smtClean="0">
                <a:latin typeface="Franklin Gothic Medium Cond" pitchFamily="34" charset="0"/>
              </a:rPr>
              <a:t>    4.  ____________</a:t>
            </a:r>
            <a:br>
              <a:rPr lang="en-US" sz="6000" dirty="0" smtClean="0">
                <a:latin typeface="Franklin Gothic Medium Cond" pitchFamily="34" charset="0"/>
              </a:rPr>
            </a:br>
            <a:r>
              <a:rPr lang="en-US" sz="6000" dirty="0" smtClean="0">
                <a:latin typeface="Franklin Gothic Medium Cond" pitchFamily="34" charset="0"/>
              </a:rPr>
              <a:t/>
            </a:r>
            <a:br>
              <a:rPr lang="en-US" sz="6000" dirty="0" smtClean="0">
                <a:latin typeface="Franklin Gothic Medium Cond" pitchFamily="34" charset="0"/>
              </a:rPr>
            </a:br>
            <a:endParaRPr lang="en-US" sz="8000" dirty="0">
              <a:latin typeface="Franklin Gothic Medium Cond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zTarant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362200"/>
            <a:ext cx="3810000" cy="3200400"/>
          </a:xfrm>
          <a:prstGeom prst="rect">
            <a:avLst/>
          </a:prstGeom>
        </p:spPr>
      </p:pic>
      <p:pic>
        <p:nvPicPr>
          <p:cNvPr id="5" name="Picture 4" descr="140506161230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286000"/>
            <a:ext cx="3886200" cy="3224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762000"/>
            <a:ext cx="4811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u="sng" dirty="0" smtClean="0">
                <a:latin typeface="Franklin Gothic Medium Cond" pitchFamily="34" charset="0"/>
              </a:rPr>
              <a:t>1.  Hair or Fur           </a:t>
            </a:r>
            <a:endParaRPr lang="en-US" sz="4800" u="sng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762000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Franklin Gothic Medium Cond" pitchFamily="34" charset="0"/>
              </a:rPr>
              <a:t> </a:t>
            </a:r>
            <a:r>
              <a:rPr lang="en-US" sz="4800" u="sng" dirty="0" smtClean="0"/>
              <a:t>2. Vertebrate animals</a:t>
            </a:r>
            <a:r>
              <a:rPr lang="en-US" sz="4800" u="sng" dirty="0" smtClean="0">
                <a:latin typeface="Franklin Gothic Medium Cond" pitchFamily="34" charset="0"/>
              </a:rPr>
              <a:t>           </a:t>
            </a:r>
            <a:endParaRPr lang="en-US" sz="4800" u="sng" dirty="0"/>
          </a:p>
        </p:txBody>
      </p:sp>
      <p:pic>
        <p:nvPicPr>
          <p:cNvPr id="5" name="Picture 4" descr="Human_spine_xray_render_10.jpgded13d5f-e4af-40b6-9dd9-ae95a9d1e77a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09800"/>
            <a:ext cx="4267200" cy="3581400"/>
          </a:xfrm>
          <a:prstGeom prst="rect">
            <a:avLst/>
          </a:prstGeom>
        </p:spPr>
      </p:pic>
      <p:pic>
        <p:nvPicPr>
          <p:cNvPr id="6" name="Picture 5" descr="Figure1-GreenIguan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209800"/>
            <a:ext cx="41148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762000"/>
            <a:ext cx="4811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   </a:t>
            </a:r>
            <a:r>
              <a:rPr lang="en-US" sz="4800" u="sng" dirty="0" smtClean="0"/>
              <a:t>3.  Endothermic           </a:t>
            </a:r>
            <a:endParaRPr lang="en-US" sz="4800" u="sng" dirty="0"/>
          </a:p>
        </p:txBody>
      </p:sp>
      <p:pic>
        <p:nvPicPr>
          <p:cNvPr id="9" name="Picture 4" descr="C:\Documents and Settings\danielle\Local Settings\Temporary Internet Files\Content.IE5\INZ7LJ3H\MC90028685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3975279" cy="3886200"/>
          </a:xfrm>
          <a:prstGeom prst="rect">
            <a:avLst/>
          </a:prstGeom>
          <a:noFill/>
        </p:spPr>
      </p:pic>
      <p:pic>
        <p:nvPicPr>
          <p:cNvPr id="10" name="Picture 9" descr="dancing-anima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133600"/>
            <a:ext cx="40005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 smtClean="0">
                <a:latin typeface="Franklin Gothic Medium Cond" pitchFamily="34" charset="0"/>
              </a:rPr>
              <a:t> </a:t>
            </a:r>
            <a:r>
              <a:rPr lang="en-US" sz="4000" u="sng" dirty="0" smtClean="0"/>
              <a:t>4. Production of milk in females </a:t>
            </a:r>
            <a:br>
              <a:rPr lang="en-US" sz="4000" u="sng" dirty="0" smtClean="0"/>
            </a:br>
            <a:r>
              <a:rPr lang="en-US" sz="4000" u="sng" dirty="0" smtClean="0"/>
              <a:t>for the  nourishment of the young</a:t>
            </a:r>
            <a:r>
              <a:rPr lang="en-US" sz="4000" u="sng" dirty="0" smtClean="0">
                <a:latin typeface="Franklin Gothic Medium Cond" pitchFamily="34" charset="0"/>
              </a:rPr>
              <a:t>           </a:t>
            </a:r>
            <a:endParaRPr lang="en-US" sz="4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2133600"/>
            <a:ext cx="320040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chemeClr val="bg1"/>
                </a:solidFill>
              </a:rPr>
              <a:t>H</a:t>
            </a:r>
            <a:r>
              <a:rPr lang="en-US" sz="6000" dirty="0" err="1" smtClean="0">
                <a:solidFill>
                  <a:schemeClr val="bg1"/>
                </a:solidFill>
              </a:rPr>
              <a:t>djkfh</a:t>
            </a: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500" dirty="0" err="1" smtClean="0">
                <a:solidFill>
                  <a:schemeClr val="bg1"/>
                </a:solidFill>
              </a:rPr>
              <a:t>k</a:t>
            </a:r>
            <a:r>
              <a:rPr lang="en-US" sz="7400" dirty="0" err="1" smtClean="0">
                <a:solidFill>
                  <a:schemeClr val="bg1"/>
                </a:solidFill>
              </a:rPr>
              <a:t>sdhkj</a:t>
            </a:r>
            <a:r>
              <a:rPr lang="en-US" sz="6500" dirty="0" err="1" smtClean="0">
                <a:solidFill>
                  <a:schemeClr val="bg1"/>
                </a:solidFill>
              </a:rPr>
              <a:t>h</a:t>
            </a:r>
            <a:endParaRPr lang="en-US" sz="6500" dirty="0">
              <a:solidFill>
                <a:schemeClr val="bg1"/>
              </a:solidFill>
            </a:endParaRPr>
          </a:p>
        </p:txBody>
      </p:sp>
      <p:pic>
        <p:nvPicPr>
          <p:cNvPr id="7" name="Picture 6" descr="101522269_pSPQS-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057400"/>
            <a:ext cx="3505200" cy="4267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1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/>
              <a:t>Other  mammalian considerations: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Specialized teeth;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Three minute bones within the ear;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The presence of a </a:t>
            </a:r>
            <a:r>
              <a:rPr lang="en-US" sz="2400" dirty="0" err="1" smtClean="0"/>
              <a:t>neocortex</a:t>
            </a:r>
            <a:r>
              <a:rPr lang="en-US" sz="2400" dirty="0" smtClean="0"/>
              <a:t> region in the brain. </a:t>
            </a:r>
            <a:br>
              <a:rPr lang="en-US" sz="2400" dirty="0" smtClean="0"/>
            </a:br>
            <a:endParaRPr lang="en-US" sz="3200" dirty="0" smtClean="0"/>
          </a:p>
          <a:p>
            <a:r>
              <a:rPr lang="en-US" sz="3200" b="1" dirty="0" smtClean="0"/>
              <a:t>Not part of the definition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Gives birth to live young</a:t>
            </a:r>
            <a:br>
              <a:rPr lang="en-US" sz="2400" dirty="0" smtClean="0"/>
            </a:br>
            <a:r>
              <a:rPr lang="en-US" sz="2400" dirty="0" smtClean="0"/>
              <a:t>        Not a distinguishing characteristic of mammals</a:t>
            </a:r>
            <a:r>
              <a:rPr lang="en-US" dirty="0" smtClean="0"/>
              <a:t>	 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4724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of baby guppies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4876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of baby hammerhead sharks</a:t>
            </a:r>
            <a:endParaRPr lang="en-US" dirty="0"/>
          </a:p>
        </p:txBody>
      </p:sp>
      <p:pic>
        <p:nvPicPr>
          <p:cNvPr id="5" name="Picture 4" descr="pregnant mama gup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4343400"/>
            <a:ext cx="2971800" cy="1775460"/>
          </a:xfrm>
          <a:prstGeom prst="rect">
            <a:avLst/>
          </a:prstGeom>
        </p:spPr>
      </p:pic>
      <p:pic>
        <p:nvPicPr>
          <p:cNvPr id="7" name="Picture 6" descr="Shark mom and ba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00" y="3429000"/>
            <a:ext cx="18288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514600"/>
            <a:ext cx="7924800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The most common reaction a reptile has to its young is </a:t>
            </a:r>
            <a:br>
              <a:rPr lang="en-US" sz="2400" dirty="0" smtClean="0"/>
            </a:br>
            <a:r>
              <a:rPr lang="en-US" sz="2400" dirty="0" smtClean="0"/>
              <a:t> indifference; it lays its eggs and walks (or slithers) away. </a:t>
            </a:r>
            <a:br>
              <a:rPr lang="en-US" sz="2400" dirty="0" smtClean="0"/>
            </a:br>
            <a:r>
              <a:rPr lang="en-US" sz="2400" dirty="0" smtClean="0"/>
              <a:t> Mammals form close-knit, mutually </a:t>
            </a:r>
            <a:r>
              <a:rPr lang="en-US" sz="2400" dirty="0" err="1" smtClean="0"/>
              <a:t>nurturant</a:t>
            </a:r>
            <a:r>
              <a:rPr lang="en-US" sz="2400" dirty="0" smtClean="0"/>
              <a:t> social groups—</a:t>
            </a:r>
            <a:br>
              <a:rPr lang="en-US" sz="2400" dirty="0" smtClean="0"/>
            </a:br>
            <a:r>
              <a:rPr lang="en-US" sz="2400" dirty="0" smtClean="0"/>
              <a:t> families—in which members spend time touching and caring </a:t>
            </a:r>
            <a:br>
              <a:rPr lang="en-US" sz="2400" dirty="0" smtClean="0"/>
            </a:br>
            <a:r>
              <a:rPr lang="en-US" sz="2400" dirty="0" smtClean="0"/>
              <a:t> for one another.  Parents nourish and safeguard their young, </a:t>
            </a:r>
            <a:br>
              <a:rPr lang="en-US" sz="2400" dirty="0" smtClean="0"/>
            </a:br>
            <a:r>
              <a:rPr lang="en-US" sz="2400" dirty="0" smtClean="0"/>
              <a:t> and each other, from the hostile world outside their group. </a:t>
            </a:r>
            <a:br>
              <a:rPr lang="en-US" sz="2400" dirty="0" smtClean="0"/>
            </a:br>
            <a:r>
              <a:rPr lang="en-US" sz="2400" dirty="0" smtClean="0"/>
              <a:t> A mammal will risk and sometimes lose its life to protect </a:t>
            </a:r>
            <a:br>
              <a:rPr lang="en-US" sz="2400" dirty="0" smtClean="0"/>
            </a:br>
            <a:r>
              <a:rPr lang="en-US" sz="2400" dirty="0" smtClean="0"/>
              <a:t>a child or mate from attack.  A garter snake or salamander </a:t>
            </a:r>
            <a:br>
              <a:rPr lang="en-US" sz="2400" dirty="0" smtClean="0"/>
            </a:br>
            <a:r>
              <a:rPr lang="en-US" sz="2400" dirty="0" smtClean="0"/>
              <a:t> watches the death of its kin with an unblinking eye.</a:t>
            </a:r>
          </a:p>
          <a:p>
            <a:r>
              <a:rPr lang="en-US" sz="2400" dirty="0" smtClean="0"/>
              <a:t>            </a:t>
            </a:r>
            <a:r>
              <a:rPr lang="en-US" sz="2400" i="1" dirty="0" smtClean="0"/>
              <a:t>       </a:t>
            </a:r>
            <a:r>
              <a:rPr lang="en-US" sz="2000" dirty="0" smtClean="0"/>
              <a:t>—Thomas Lewis, </a:t>
            </a:r>
            <a:r>
              <a:rPr lang="en-US" sz="2000" dirty="0" err="1" smtClean="0"/>
              <a:t>Fari</a:t>
            </a:r>
            <a:r>
              <a:rPr lang="en-US" sz="2000" dirty="0" smtClean="0"/>
              <a:t> </a:t>
            </a:r>
            <a:r>
              <a:rPr lang="en-US" sz="2000" dirty="0" err="1" smtClean="0"/>
              <a:t>Amini</a:t>
            </a:r>
            <a:r>
              <a:rPr lang="en-US" sz="2000" dirty="0" smtClean="0"/>
              <a:t>, Richard </a:t>
            </a:r>
            <a:r>
              <a:rPr lang="en-US" sz="2000" dirty="0" err="1" smtClean="0"/>
              <a:t>Lannon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 	           A General Theory of Love </a:t>
            </a:r>
            <a:endParaRPr lang="en-US" i="1" dirty="0"/>
          </a:p>
        </p:txBody>
      </p:sp>
      <p:pic>
        <p:nvPicPr>
          <p:cNvPr id="4" name="Picture 3" descr="SNAKE-AT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381000"/>
            <a:ext cx="57150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228600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How many different kinds of mammals are there?</a:t>
            </a:r>
          </a:p>
          <a:p>
            <a:pPr algn="ctr"/>
            <a:endParaRPr lang="en-US" dirty="0" smtClean="0"/>
          </a:p>
          <a:p>
            <a:r>
              <a:rPr lang="en-US" sz="2800" dirty="0" smtClean="0"/>
              <a:t>	      5000 (give or take)</a:t>
            </a:r>
          </a:p>
          <a:p>
            <a:pPr algn="ctr"/>
            <a:r>
              <a:rPr lang="en-US" sz="2800" dirty="0" smtClean="0"/>
              <a:t>*****</a:t>
            </a:r>
          </a:p>
          <a:p>
            <a:pPr algn="ctr"/>
            <a:r>
              <a:rPr lang="en-US" sz="2800" dirty="0" smtClean="0"/>
              <a:t> 2100  </a:t>
            </a:r>
            <a:r>
              <a:rPr lang="en-US" sz="2800" dirty="0" err="1" smtClean="0"/>
              <a:t>Rodentia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	</a:t>
            </a:r>
            <a:r>
              <a:rPr lang="en-US" sz="2800" u="sng" dirty="0" smtClean="0"/>
              <a:t>     950  </a:t>
            </a:r>
            <a:r>
              <a:rPr lang="en-US" sz="2800" dirty="0" err="1" smtClean="0"/>
              <a:t>Chiroptera</a:t>
            </a:r>
            <a:r>
              <a:rPr lang="en-US" sz="2800" dirty="0" smtClean="0"/>
              <a:t> (bats)</a:t>
            </a:r>
            <a:br>
              <a:rPr lang="en-US" sz="2800" dirty="0" smtClean="0"/>
            </a:br>
            <a:r>
              <a:rPr lang="en-US" sz="2800" dirty="0" smtClean="0"/>
              <a:t> 	     3050</a:t>
            </a:r>
            <a:r>
              <a:rPr lang="en-US" sz="2800" dirty="0" smtClean="0">
                <a:sym typeface="Wingdings" pitchFamily="2" charset="2"/>
              </a:rPr>
              <a:t> more than half!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	</a:t>
            </a:r>
            <a:br>
              <a:rPr lang="en-US" sz="2800" dirty="0" smtClean="0"/>
            </a:br>
            <a:r>
              <a:rPr lang="en-US" sz="2800" dirty="0" smtClean="0"/>
              <a:t> 	 </a:t>
            </a:r>
          </a:p>
        </p:txBody>
      </p:sp>
      <p:pic>
        <p:nvPicPr>
          <p:cNvPr id="6" name="Picture 5" descr="bat-mexican-free-tailed-f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8798" y="3962400"/>
            <a:ext cx="4856102" cy="2524125"/>
          </a:xfrm>
          <a:prstGeom prst="rect">
            <a:avLst/>
          </a:prstGeom>
        </p:spPr>
      </p:pic>
      <p:pic>
        <p:nvPicPr>
          <p:cNvPr id="7" name="Picture 6" descr="eastern-chipmun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33528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7162800" cy="28777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Monotype Corsiva" pitchFamily="66" charset="0"/>
              </a:rPr>
              <a:t>Mammal stories engage kids;</a:t>
            </a:r>
            <a:br>
              <a:rPr lang="en-US" sz="4000" dirty="0" smtClean="0">
                <a:latin typeface="Monotype Corsiva" pitchFamily="66" charset="0"/>
              </a:rPr>
            </a:br>
            <a:endParaRPr lang="en-US" sz="1050" dirty="0" smtClean="0">
              <a:latin typeface="Monotype Corsiva" pitchFamily="66" charset="0"/>
            </a:endParaRPr>
          </a:p>
          <a:p>
            <a:r>
              <a:rPr lang="en-US" sz="4000" dirty="0" smtClean="0">
                <a:latin typeface="Monotype Corsiva" pitchFamily="66" charset="0"/>
              </a:rPr>
              <a:t>    Mammal stories excite kids;</a:t>
            </a:r>
          </a:p>
          <a:p>
            <a:endParaRPr lang="en-US" sz="1050" dirty="0" smtClean="0">
              <a:latin typeface="Monotype Corsiva" pitchFamily="66" charset="0"/>
            </a:endParaRPr>
          </a:p>
          <a:p>
            <a:r>
              <a:rPr lang="en-US" sz="4000" dirty="0" smtClean="0">
                <a:latin typeface="Monotype Corsiva" pitchFamily="66" charset="0"/>
              </a:rPr>
              <a:t>         Mammal stories are the perfect  </a:t>
            </a:r>
            <a:br>
              <a:rPr lang="en-US" sz="4000" dirty="0" smtClean="0">
                <a:latin typeface="Monotype Corsiva" pitchFamily="66" charset="0"/>
              </a:rPr>
            </a:br>
            <a:r>
              <a:rPr lang="en-US" sz="4000" dirty="0" smtClean="0">
                <a:latin typeface="Monotype Corsiva" pitchFamily="66" charset="0"/>
              </a:rPr>
              <a:t>                 vehicle for teaching science!</a:t>
            </a:r>
            <a:endParaRPr lang="en-US" sz="40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4876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visual</a:t>
            </a:r>
            <a:endParaRPr lang="en-US" dirty="0"/>
          </a:p>
        </p:txBody>
      </p:sp>
      <p:pic>
        <p:nvPicPr>
          <p:cNvPr id="5" name="Picture 4" descr="o-DIVERSE-CLASSROOM-face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3276600"/>
            <a:ext cx="71628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8686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Monotype Corsiva" pitchFamily="66" charset="0"/>
              </a:rPr>
              <a:t>Some fun mammal life cycle stories.</a:t>
            </a:r>
          </a:p>
          <a:p>
            <a:pPr algn="ctr"/>
            <a:endParaRPr lang="en-US" sz="800" dirty="0" smtClean="0">
              <a:latin typeface="Monotype Corsiva" pitchFamily="66" charset="0"/>
            </a:endParaRPr>
          </a:p>
          <a:p>
            <a:pPr algn="ctr"/>
            <a:r>
              <a:rPr lang="en-US" sz="5400" dirty="0" smtClean="0">
                <a:latin typeface="Monotype Corsiva" pitchFamily="66" charset="0"/>
              </a:rPr>
              <a:t>Let’s go!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3" name="Content Placeholder 3" descr="Happy ki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590800"/>
            <a:ext cx="5867400" cy="36851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typu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4876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352246"/>
            <a:ext cx="3581400" cy="640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Science Topics:</a:t>
            </a:r>
          </a:p>
          <a:p>
            <a:pPr lvl="0"/>
            <a:endParaRPr lang="en-US" sz="1050" b="1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Classification </a:t>
            </a:r>
            <a:br>
              <a:rPr lang="en-US" sz="2400" dirty="0" smtClean="0"/>
            </a:br>
            <a:r>
              <a:rPr lang="en-US" sz="2400" dirty="0" smtClean="0"/>
              <a:t>      (</a:t>
            </a:r>
            <a:r>
              <a:rPr lang="en-US" sz="2400" dirty="0" err="1" smtClean="0"/>
              <a:t>Monotreme</a:t>
            </a:r>
            <a:r>
              <a:rPr lang="en-US" sz="2400" dirty="0" smtClean="0"/>
              <a:t>),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Adaptations</a:t>
            </a:r>
            <a:br>
              <a:rPr lang="en-US" sz="2400" dirty="0" smtClean="0"/>
            </a:br>
            <a:r>
              <a:rPr lang="en-US" sz="2400" dirty="0" smtClean="0"/>
              <a:t>    (breastfeeding, spur </a:t>
            </a:r>
            <a:br>
              <a:rPr lang="en-US" sz="2400" dirty="0" smtClean="0"/>
            </a:br>
            <a:r>
              <a:rPr lang="en-US" sz="2400" dirty="0" smtClean="0"/>
              <a:t>       venom),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Infant nutrition and   </a:t>
            </a:r>
            <a:br>
              <a:rPr lang="en-US" sz="2400" dirty="0" smtClean="0"/>
            </a:br>
            <a:r>
              <a:rPr lang="en-US" sz="2400" dirty="0" smtClean="0"/>
              <a:t>     development,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Development of immune </a:t>
            </a:r>
            <a:br>
              <a:rPr lang="en-US" sz="2400" dirty="0" smtClean="0"/>
            </a:br>
            <a:r>
              <a:rPr lang="en-US" sz="2400" dirty="0" smtClean="0"/>
              <a:t>     system,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Importance of senses </a:t>
            </a:r>
            <a:br>
              <a:rPr lang="en-US" sz="2400" dirty="0" smtClean="0"/>
            </a:br>
            <a:r>
              <a:rPr lang="en-US" sz="2400" dirty="0" smtClean="0"/>
              <a:t>      (electrical current).</a:t>
            </a:r>
          </a:p>
          <a:p>
            <a:pPr lvl="0" algn="ctr"/>
            <a:r>
              <a:rPr lang="en-US" sz="2400" dirty="0" smtClean="0"/>
              <a:t>__________</a:t>
            </a:r>
          </a:p>
          <a:p>
            <a:pPr lvl="0" algn="ctr"/>
            <a:r>
              <a:rPr lang="en-US" sz="2800" dirty="0" smtClean="0"/>
              <a:t>“All mammals breastfeed their young” – NOT!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28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Duck-Billed Platypus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Franklin Gothic Medium Cond" pitchFamily="34" charset="0"/>
              </a:rPr>
              <a:t>African Elephant</a:t>
            </a:r>
            <a:endParaRPr lang="en-US" sz="7200" dirty="0">
              <a:latin typeface="Franklin Gothic Medium Cond" pitchFamily="34" charset="0"/>
            </a:endParaRPr>
          </a:p>
        </p:txBody>
      </p:sp>
      <p:pic>
        <p:nvPicPr>
          <p:cNvPr id="3" name="Picture 2" descr="Elephan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219200"/>
            <a:ext cx="48768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1447800"/>
            <a:ext cx="2819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Activity: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</a:t>
            </a:r>
            <a:r>
              <a:rPr lang="en-US" sz="2000" dirty="0" smtClean="0"/>
              <a:t>Elephant feet</a:t>
            </a:r>
            <a:br>
              <a:rPr lang="en-US" sz="2000" dirty="0" smtClean="0"/>
            </a:br>
            <a:r>
              <a:rPr lang="en-US" sz="2000" dirty="0" smtClean="0"/>
              <a:t>     Elephant teeth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Science Topics: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</a:t>
            </a:r>
            <a:r>
              <a:rPr lang="en-US" dirty="0" smtClean="0"/>
              <a:t>Erosion,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Anatomy,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Nutrient density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3810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  Lion vs. Giraffe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4419599"/>
            <a:ext cx="7924800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Activity:</a:t>
            </a:r>
          </a:p>
          <a:p>
            <a:pPr lvl="0"/>
            <a:r>
              <a:rPr lang="en-US" sz="2000" dirty="0" smtClean="0"/>
              <a:t>Lion tongues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2400" b="1" dirty="0" smtClean="0"/>
              <a:t>Science Topics:</a:t>
            </a:r>
          </a:p>
          <a:p>
            <a:pPr lvl="0"/>
            <a:r>
              <a:rPr lang="en-US" sz="2000" dirty="0" smtClean="0"/>
              <a:t>    Social behaviors, Nutrient Density, Survival Skills, Infant Development, </a:t>
            </a:r>
            <a:br>
              <a:rPr lang="en-US" sz="2000" dirty="0" smtClean="0"/>
            </a:br>
            <a:r>
              <a:rPr lang="en-US" sz="2000" dirty="0" smtClean="0"/>
              <a:t>    Defense Strategies, Anatomy (tongue)</a:t>
            </a:r>
            <a:endParaRPr lang="en-US" sz="2000" dirty="0"/>
          </a:p>
        </p:txBody>
      </p:sp>
      <p:pic>
        <p:nvPicPr>
          <p:cNvPr id="6" name="Picture 5" descr="Lion.Mom.and.C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3810000" cy="2819400"/>
          </a:xfrm>
          <a:prstGeom prst="rect">
            <a:avLst/>
          </a:prstGeom>
        </p:spPr>
      </p:pic>
      <p:pic>
        <p:nvPicPr>
          <p:cNvPr id="7" name="Picture 6" descr="animals-africa-mammals-skyscapes-giraffes-fresh-new-hd-wallpa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1" y="1219200"/>
            <a:ext cx="3581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Pacific Grey Whale vs. Least Shrew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4114801"/>
            <a:ext cx="8077200" cy="23852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Activity:</a:t>
            </a:r>
          </a:p>
          <a:p>
            <a:pPr lvl="0"/>
            <a:r>
              <a:rPr lang="en-US" sz="2200" dirty="0" smtClean="0"/>
              <a:t>Whale Blubber</a:t>
            </a:r>
          </a:p>
          <a:p>
            <a:pPr lvl="0"/>
            <a:endParaRPr lang="en-US" sz="1100" dirty="0" smtClean="0"/>
          </a:p>
          <a:p>
            <a:pPr lvl="0"/>
            <a:r>
              <a:rPr lang="en-US" sz="2400" b="1" dirty="0" smtClean="0"/>
              <a:t>Science Topics:</a:t>
            </a:r>
          </a:p>
          <a:p>
            <a:pPr lvl="0"/>
            <a:r>
              <a:rPr lang="en-US" sz="2400" dirty="0" smtClean="0"/>
              <a:t>   </a:t>
            </a:r>
            <a:r>
              <a:rPr lang="en-US" sz="2200" dirty="0" smtClean="0"/>
              <a:t>Anatomy and physiology, metabolism, nutrient density and </a:t>
            </a:r>
            <a:br>
              <a:rPr lang="en-US" sz="2200" dirty="0" smtClean="0"/>
            </a:br>
            <a:r>
              <a:rPr lang="en-US" sz="2200" dirty="0" smtClean="0"/>
              <a:t>   dental design, reproduction (umbilical cord severing), energy </a:t>
            </a:r>
            <a:br>
              <a:rPr lang="en-US" sz="2200" dirty="0" smtClean="0"/>
            </a:br>
            <a:r>
              <a:rPr lang="en-US" sz="2200" dirty="0" smtClean="0"/>
              <a:t>   systems, survival strategies, adaptations (lactation, </a:t>
            </a:r>
            <a:r>
              <a:rPr lang="en-US" sz="2200" smtClean="0"/>
              <a:t>neurological).</a:t>
            </a:r>
            <a:endParaRPr lang="en-US" dirty="0"/>
          </a:p>
        </p:txBody>
      </p:sp>
      <p:pic>
        <p:nvPicPr>
          <p:cNvPr id="10" name="Picture 2" descr="http://www.articulosweb.net/blog/wp-content/gallery/ballena-azul/ballena-azul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1"/>
            <a:ext cx="3886200" cy="2895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102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Least shrew image</a:t>
            </a:r>
            <a:endParaRPr lang="en-US" dirty="0"/>
          </a:p>
        </p:txBody>
      </p:sp>
      <p:pic>
        <p:nvPicPr>
          <p:cNvPr id="6" name="Picture 5" descr="shrew mom and ba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066800"/>
            <a:ext cx="3810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Kangaroo vs. Koala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4419600"/>
            <a:ext cx="7848600" cy="2154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Activity:</a:t>
            </a:r>
          </a:p>
          <a:p>
            <a:pPr lvl="0"/>
            <a:r>
              <a:rPr lang="en-US" sz="2000" dirty="0" smtClean="0"/>
              <a:t>Eucalyptus oil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2400" b="1" dirty="0" smtClean="0"/>
              <a:t>Science Topics:</a:t>
            </a:r>
          </a:p>
          <a:p>
            <a:pPr lvl="0"/>
            <a:r>
              <a:rPr lang="en-US" dirty="0" smtClean="0"/>
              <a:t>   Anatomy (pouch design), Species-specificity of breastmilk, Attachment, </a:t>
            </a:r>
            <a:br>
              <a:rPr lang="en-US" dirty="0" smtClean="0"/>
            </a:br>
            <a:r>
              <a:rPr lang="en-US" dirty="0" smtClean="0"/>
              <a:t>   Social structure, Mucous Membranes, Defense Mechanisms (against parasites), </a:t>
            </a:r>
            <a:br>
              <a:rPr lang="en-US" dirty="0" smtClean="0"/>
            </a:br>
            <a:r>
              <a:rPr lang="en-US" dirty="0" smtClean="0"/>
              <a:t>   Food Webs, Classification (Marsupial)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Least shrew image</a:t>
            </a:r>
            <a:endParaRPr lang="en-US" dirty="0"/>
          </a:p>
        </p:txBody>
      </p:sp>
      <p:pic>
        <p:nvPicPr>
          <p:cNvPr id="6" name="Picture 5" descr="92814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1"/>
            <a:ext cx="3429000" cy="3200399"/>
          </a:xfrm>
          <a:prstGeom prst="rect">
            <a:avLst/>
          </a:prstGeom>
        </p:spPr>
      </p:pic>
      <p:pic>
        <p:nvPicPr>
          <p:cNvPr id="8" name="Picture 7" descr="Koala-Mom-and-Ba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066800"/>
            <a:ext cx="412242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295400"/>
            <a:ext cx="38100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495800"/>
            <a:ext cx="80010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Activity: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</a:t>
            </a:r>
            <a:r>
              <a:rPr lang="en-US" sz="2000" dirty="0" smtClean="0"/>
              <a:t>Bat Cups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400" b="1" dirty="0" smtClean="0"/>
              <a:t>Science Topics:</a:t>
            </a:r>
          </a:p>
          <a:p>
            <a:r>
              <a:rPr lang="en-US" sz="2200" dirty="0" smtClean="0"/>
              <a:t>   </a:t>
            </a:r>
            <a:r>
              <a:rPr lang="en-US" sz="2000" dirty="0" smtClean="0"/>
              <a:t>Infant identification, Echolocation,  Infant Identification, Sensory </a:t>
            </a:r>
            <a:br>
              <a:rPr lang="en-US" sz="2000" dirty="0" smtClean="0"/>
            </a:br>
            <a:r>
              <a:rPr lang="en-US" sz="2000" dirty="0" smtClean="0"/>
              <a:t>   Perception, Attachment, Anatomy (bone density, brown fat), Habitats.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04801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Mexican Free-Tailed Bat vs. Polar Bear</a:t>
            </a:r>
            <a:endParaRPr lang="en-US" sz="4000" dirty="0"/>
          </a:p>
        </p:txBody>
      </p:sp>
      <p:pic>
        <p:nvPicPr>
          <p:cNvPr id="5" name="Picture 4" descr="information_items_1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95400"/>
            <a:ext cx="3962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90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V="1">
            <a:off x="1066800" y="425553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33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dfdf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257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dfdf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449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 bear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dfdf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dfd</a:t>
            </a:r>
            <a:endParaRPr lang="en-US" dirty="0"/>
          </a:p>
        </p:txBody>
      </p:sp>
      <p:pic>
        <p:nvPicPr>
          <p:cNvPr id="12" name="Picture 11" descr="American_Bea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1739918" cy="2286000"/>
          </a:xfrm>
          <a:prstGeom prst="rect">
            <a:avLst/>
          </a:prstGeom>
        </p:spPr>
      </p:pic>
      <p:pic>
        <p:nvPicPr>
          <p:cNvPr id="15" name="Picture 14" descr="freshwater-mammals-hippo_33402_600x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228600"/>
            <a:ext cx="2438400" cy="1905000"/>
          </a:xfrm>
          <a:prstGeom prst="rect">
            <a:avLst/>
          </a:prstGeom>
        </p:spPr>
      </p:pic>
      <p:pic>
        <p:nvPicPr>
          <p:cNvPr id="16" name="Picture 15" descr="koala-ears-grass-animal-Favim.com-485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2362200"/>
            <a:ext cx="2362200" cy="1905000"/>
          </a:xfrm>
          <a:prstGeom prst="rect">
            <a:avLst/>
          </a:prstGeom>
        </p:spPr>
      </p:pic>
      <p:pic>
        <p:nvPicPr>
          <p:cNvPr id="17" name="Picture 16" descr="Platypus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419600"/>
            <a:ext cx="2067084" cy="2054965"/>
          </a:xfrm>
          <a:prstGeom prst="rect">
            <a:avLst/>
          </a:prstGeom>
        </p:spPr>
      </p:pic>
      <p:pic>
        <p:nvPicPr>
          <p:cNvPr id="19" name="Picture 18" descr="pg 88 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228600"/>
            <a:ext cx="1752600" cy="2621006"/>
          </a:xfrm>
          <a:prstGeom prst="rect">
            <a:avLst/>
          </a:prstGeom>
        </p:spPr>
      </p:pic>
      <p:pic>
        <p:nvPicPr>
          <p:cNvPr id="20" name="Picture 19" descr="Elephant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6600" y="4419600"/>
            <a:ext cx="1675096" cy="2135930"/>
          </a:xfrm>
          <a:prstGeom prst="rect">
            <a:avLst/>
          </a:prstGeom>
        </p:spPr>
      </p:pic>
      <p:pic>
        <p:nvPicPr>
          <p:cNvPr id="21" name="Picture 2" descr="http://www.articulosweb.net/blog/wp-content/gallery/ballena-azul/ballena-azul-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419600"/>
            <a:ext cx="1905000" cy="210383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048000" y="28956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Mammals… </a:t>
            </a:r>
            <a:br>
              <a:rPr lang="en-US" sz="4000" b="1" dirty="0" smtClean="0"/>
            </a:br>
            <a:r>
              <a:rPr lang="en-US" sz="4000" b="1" dirty="0" smtClean="0"/>
              <a:t>we love ‘</a:t>
            </a:r>
            <a:r>
              <a:rPr lang="en-US" sz="4000" b="1" dirty="0" err="1" smtClean="0"/>
              <a:t>em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  <p:pic>
        <p:nvPicPr>
          <p:cNvPr id="23" name="Picture 22" descr="information_items_14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29200" y="4419600"/>
            <a:ext cx="1905000" cy="2133600"/>
          </a:xfrm>
          <a:prstGeom prst="rect">
            <a:avLst/>
          </a:prstGeom>
        </p:spPr>
      </p:pic>
      <p:pic>
        <p:nvPicPr>
          <p:cNvPr id="24" name="Picture 23" descr="BAT-MOM-PU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" y="2667000"/>
            <a:ext cx="2716199" cy="1524000"/>
          </a:xfrm>
          <a:prstGeom prst="rect">
            <a:avLst/>
          </a:prstGeom>
        </p:spPr>
      </p:pic>
      <p:pic>
        <p:nvPicPr>
          <p:cNvPr id="25" name="Picture 24" descr="Lion.Mom.and.Cu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00" y="228600"/>
            <a:ext cx="20574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_LogosNoTag transparent backgroun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5181600"/>
            <a:ext cx="2362200" cy="1285609"/>
          </a:xfrm>
          <a:prstGeom prst="rect">
            <a:avLst/>
          </a:prstGeom>
        </p:spPr>
      </p:pic>
      <p:pic>
        <p:nvPicPr>
          <p:cNvPr id="5" name="Picture 4" descr="PlatypusBookCoverVer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600200"/>
            <a:ext cx="3060253" cy="4412973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457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Welcome to the World of Mammals… by Dia!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7772400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Activity Guide</a:t>
            </a:r>
          </a:p>
          <a:p>
            <a:pPr algn="ctr"/>
            <a:r>
              <a:rPr lang="en-US" sz="3200" dirty="0" smtClean="0"/>
              <a:t>and</a:t>
            </a:r>
          </a:p>
          <a:p>
            <a:pPr algn="ctr"/>
            <a:r>
              <a:rPr lang="en-US" sz="3200" dirty="0" smtClean="0"/>
              <a:t>Hands-On Demonstrations Guide</a:t>
            </a:r>
          </a:p>
          <a:p>
            <a:pPr algn="ctr"/>
            <a:r>
              <a:rPr lang="en-US" sz="3200" dirty="0" smtClean="0"/>
              <a:t>for</a:t>
            </a:r>
          </a:p>
          <a:p>
            <a:pPr algn="ctr"/>
            <a:r>
              <a:rPr lang="en-US" sz="3200" i="1" dirty="0" smtClean="0"/>
              <a:t>If My Mom Were A Platypus</a:t>
            </a:r>
          </a:p>
          <a:p>
            <a:pPr algn="ctr"/>
            <a:r>
              <a:rPr lang="en-US" sz="3200" i="1" dirty="0" smtClean="0"/>
              <a:t>available for free download at</a:t>
            </a:r>
            <a:br>
              <a:rPr lang="en-US" sz="3200" i="1" dirty="0" smtClean="0"/>
            </a:br>
            <a:endParaRPr lang="en-US" sz="3200" i="1" dirty="0" smtClean="0"/>
          </a:p>
          <a:p>
            <a:pPr algn="ctr"/>
            <a:r>
              <a:rPr lang="en-US" sz="3200" i="1" dirty="0" smtClean="0">
                <a:hlinkClick r:id="rId2"/>
              </a:rPr>
              <a:t>www.ScienceNaturally.com</a:t>
            </a:r>
            <a:endParaRPr lang="en-US" sz="3200" i="1" dirty="0" smtClean="0"/>
          </a:p>
          <a:p>
            <a:pPr algn="ctr"/>
            <a:endParaRPr lang="en-US" sz="3200" i="1" dirty="0" smtClean="0"/>
          </a:p>
          <a:p>
            <a:pPr algn="ctr"/>
            <a:r>
              <a:rPr lang="en-US" sz="3200" i="1" dirty="0" smtClean="0"/>
              <a:t>Thanks for coming!  </a:t>
            </a:r>
            <a:r>
              <a:rPr lang="en-US" sz="2800" i="1" dirty="0" smtClean="0"/>
              <a:t>:)</a:t>
            </a:r>
            <a:endParaRPr lang="en-US" sz="2800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1"/>
            <a:ext cx="8153400" cy="434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	</a:t>
            </a:r>
            <a:r>
              <a:rPr lang="en-US" sz="2800" dirty="0" smtClean="0"/>
              <a:t>Dia </a:t>
            </a:r>
            <a:r>
              <a:rPr lang="en-US" sz="2800" dirty="0"/>
              <a:t>L. Michels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>Science, </a:t>
            </a:r>
            <a:r>
              <a:rPr lang="en-US" sz="2200" dirty="0" smtClean="0"/>
              <a:t>Naturally!</a:t>
            </a:r>
            <a:br>
              <a:rPr lang="en-US" sz="2200" dirty="0" smtClean="0"/>
            </a:br>
            <a:r>
              <a:rPr lang="en-US" sz="2200" dirty="0"/>
              <a:t>725 8th Street, SE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>Washington, DC 20003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>202-465-4798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>Toll-free: 1-866-SCI-9876 (1-866-724-9876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 smtClean="0"/>
              <a:t>Cell</a:t>
            </a:r>
            <a:r>
              <a:rPr lang="en-US" sz="2200" dirty="0"/>
              <a:t>: 202-841-9946</a:t>
            </a:r>
            <a:br>
              <a:rPr lang="en-US" sz="2200" dirty="0"/>
            </a:br>
            <a:r>
              <a:rPr lang="en-US" sz="2200" dirty="0"/>
              <a:t>Fax: 202-558-2132</a:t>
            </a:r>
            <a:br>
              <a:rPr lang="en-US" sz="2200" dirty="0"/>
            </a:br>
            <a:r>
              <a:rPr lang="en-US" sz="2200" dirty="0"/>
              <a:t>Dia@ScienceNaturally.com </a:t>
            </a:r>
            <a:br>
              <a:rPr lang="en-US" sz="2200" dirty="0"/>
            </a:br>
            <a:r>
              <a:rPr lang="en-US" sz="2200" dirty="0"/>
              <a:t>www.ScienceNaturally.com </a:t>
            </a:r>
            <a:br>
              <a:rPr lang="en-US" sz="2200" dirty="0"/>
            </a:br>
            <a:r>
              <a:rPr lang="en-US" sz="2200" dirty="0"/>
              <a:t>www.Twitter.com/SciNaturally</a:t>
            </a:r>
          </a:p>
          <a:p>
            <a:endParaRPr lang="en-US" dirty="0"/>
          </a:p>
        </p:txBody>
      </p:sp>
      <p:pic>
        <p:nvPicPr>
          <p:cNvPr id="6" name="Picture 5" descr="Dia.Michels.Headsh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838200"/>
            <a:ext cx="2172511" cy="2362200"/>
          </a:xfrm>
          <a:prstGeom prst="rect">
            <a:avLst/>
          </a:prstGeom>
        </p:spPr>
      </p:pic>
      <p:pic>
        <p:nvPicPr>
          <p:cNvPr id="8" name="Picture 7" descr="SN_LogoWithT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495800"/>
            <a:ext cx="2971800" cy="191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69291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[Permission granted to use, edit or copy. </a:t>
            </a:r>
            <a:br>
              <a:rPr lang="en-US" sz="2000" dirty="0" smtClean="0"/>
            </a:br>
            <a:r>
              <a:rPr lang="en-US" sz="2000" dirty="0" smtClean="0"/>
              <a:t>Feedback welcome!]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162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atin typeface="Franklin Gothic Medium Cond" pitchFamily="34" charset="0"/>
              </a:rPr>
              <a:t>Who is a </a:t>
            </a:r>
            <a:br>
              <a:rPr lang="en-US" sz="11500" dirty="0" smtClean="0">
                <a:latin typeface="Franklin Gothic Medium Cond" pitchFamily="34" charset="0"/>
              </a:rPr>
            </a:br>
            <a:r>
              <a:rPr lang="en-US" sz="11500" dirty="0" smtClean="0">
                <a:latin typeface="Franklin Gothic Medium Cond" pitchFamily="34" charset="0"/>
              </a:rPr>
              <a:t>  mammal?</a:t>
            </a:r>
            <a:endParaRPr lang="en-US" sz="11500" dirty="0">
              <a:latin typeface="Franklin Gothic Medium Con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4419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Bodoni MT" pitchFamily="18" charset="0"/>
              </a:rPr>
              <a:t>???</a:t>
            </a:r>
            <a:endParaRPr lang="en-US" sz="3600" dirty="0">
              <a:latin typeface="Bodoni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wesome-Animals-animals-27960260-1920-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305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0" y="1600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image of </a:t>
            </a:r>
            <a:r>
              <a:rPr lang="en-US" dirty="0" err="1" smtClean="0"/>
              <a:t>frong</a:t>
            </a:r>
            <a:endParaRPr lang="en-US" dirty="0"/>
          </a:p>
        </p:txBody>
      </p:sp>
      <p:pic>
        <p:nvPicPr>
          <p:cNvPr id="3" name="Picture 2" descr="pregnant mama gup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452" y="304800"/>
            <a:ext cx="8550098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0px-Tiger_in_the_wa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534400" cy="61068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's_Flamingo_mating_ritu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0047"/>
            <a:ext cx="8382000" cy="60979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-mexican-free-tailed-f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272" y="304800"/>
            <a:ext cx="8563928" cy="6172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10772</TotalTime>
  <Words>270</Words>
  <Application>Microsoft Office PowerPoint</Application>
  <PresentationFormat>On-screen Show (4:3)</PresentationFormat>
  <Paragraphs>94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Learn Science through Mammal Life Cycle Stories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danielle</dc:creator>
  <cp:lastModifiedBy>Admin</cp:lastModifiedBy>
  <cp:revision>342</cp:revision>
  <dcterms:created xsi:type="dcterms:W3CDTF">2013-07-23T16:02:50Z</dcterms:created>
  <dcterms:modified xsi:type="dcterms:W3CDTF">2015-06-24T19:24:32Z</dcterms:modified>
</cp:coreProperties>
</file>